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7"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89"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288"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7" d="100"/>
          <a:sy n="77" d="100"/>
        </p:scale>
        <p:origin x="68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1/30/2020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‹Nº›</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2893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893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1/30/2020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1830892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1/30/2020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1/30/2020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1/30/2020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1/30/2020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ongodb.com/es"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ES" sz="5300" dirty="0" smtClean="0"/>
              <a:t>ESCUELA POLITÉCNICA NACIONAL</a:t>
            </a:r>
            <a:br>
              <a:rPr lang="es-ES" sz="5300" dirty="0" smtClean="0"/>
            </a:br>
            <a:r>
              <a:rPr lang="es-ES" sz="5300" dirty="0" smtClean="0"/>
              <a:t>ESFOT</a:t>
            </a:r>
            <a:br>
              <a:rPr lang="es-ES" sz="5300" dirty="0" smtClean="0"/>
            </a:br>
            <a:r>
              <a:rPr lang="es-ES" sz="5300" dirty="0" smtClean="0"/>
              <a:t>BASE DE DATOS ll</a:t>
            </a:r>
            <a:br>
              <a:rPr lang="es-ES" sz="5300" dirty="0" smtClean="0"/>
            </a:br>
            <a:r>
              <a:rPr lang="es-ES" sz="4000" dirty="0" smtClean="0"/>
              <a:t>Ing. Juan Pablo Zaldumbide</a:t>
            </a:r>
            <a:r>
              <a:rPr lang="es-ES" sz="3100" dirty="0" smtClean="0"/>
              <a:t/>
            </a:r>
            <a:br>
              <a:rPr lang="es-ES" sz="3100" dirty="0" smtClean="0"/>
            </a:br>
            <a:r>
              <a:rPr lang="es-ES" sz="3100" dirty="0"/>
              <a:t/>
            </a:r>
            <a:br>
              <a:rPr lang="es-ES" sz="3100" dirty="0"/>
            </a:br>
            <a:r>
              <a:rPr lang="es-ES" sz="3100" dirty="0" smtClean="0"/>
              <a:t/>
            </a:r>
            <a:br>
              <a:rPr lang="es-ES" sz="3100" dirty="0" smtClean="0"/>
            </a:br>
            <a:r>
              <a:rPr lang="es-ES" sz="3100" dirty="0" smtClean="0"/>
              <a:t/>
            </a:r>
            <a:br>
              <a:rPr lang="es-ES" sz="3100" dirty="0" smtClean="0"/>
            </a:br>
            <a:r>
              <a:rPr lang="es-ES" sz="3100" dirty="0" smtClean="0"/>
              <a:t>Integrantes:</a:t>
            </a:r>
            <a:br>
              <a:rPr lang="es-ES" sz="3100" dirty="0" smtClean="0"/>
            </a:br>
            <a:r>
              <a:rPr lang="es-ES" sz="3100" dirty="0" smtClean="0"/>
              <a:t>Elena Pérez</a:t>
            </a:r>
            <a:br>
              <a:rPr lang="es-ES" sz="3100" dirty="0" smtClean="0"/>
            </a:br>
            <a:r>
              <a:rPr lang="es-ES" sz="3100" dirty="0" smtClean="0"/>
              <a:t>Kevin Segovia</a:t>
            </a:r>
            <a:br>
              <a:rPr lang="es-ES" sz="3100" dirty="0" smtClean="0"/>
            </a:br>
            <a:r>
              <a:rPr lang="es-ES" sz="3100" dirty="0" smtClean="0"/>
              <a:t>Xavier Calle</a:t>
            </a:r>
            <a:br>
              <a:rPr lang="es-ES" sz="3100" dirty="0" smtClean="0"/>
            </a:br>
            <a:r>
              <a:rPr lang="es-ES" sz="3100" dirty="0" smtClean="0"/>
              <a:t>Anderson Córdova</a:t>
            </a:r>
            <a:br>
              <a:rPr lang="es-ES" sz="3100" dirty="0" smtClean="0"/>
            </a:br>
            <a:r>
              <a:rPr lang="es-ES" sz="3100" dirty="0" smtClean="0"/>
              <a:t>Gabriel </a:t>
            </a:r>
            <a:r>
              <a:rPr lang="es-ES" sz="3100" dirty="0" err="1" smtClean="0"/>
              <a:t>Ibujés</a:t>
            </a:r>
            <a:endParaRPr lang="en-US" sz="3100" dirty="0"/>
          </a:p>
        </p:txBody>
      </p:sp>
      <p:pic>
        <p:nvPicPr>
          <p:cNvPr id="1026" name="Picture 2" descr="Resultado de imagen para escuela politecnica nacio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205" y="3291840"/>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7249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915150" y="109537"/>
            <a:ext cx="5276850" cy="1800225"/>
          </a:xfrm>
          <a:prstGeom prst="rect">
            <a:avLst/>
          </a:prstGeom>
        </p:spPr>
      </p:pic>
      <p:pic>
        <p:nvPicPr>
          <p:cNvPr id="5" name="Imagen 4"/>
          <p:cNvPicPr>
            <a:picLocks noChangeAspect="1"/>
          </p:cNvPicPr>
          <p:nvPr/>
        </p:nvPicPr>
        <p:blipFill>
          <a:blip r:embed="rId3"/>
          <a:stretch>
            <a:fillRect/>
          </a:stretch>
        </p:blipFill>
        <p:spPr>
          <a:xfrm>
            <a:off x="1070202" y="1909762"/>
            <a:ext cx="9324975" cy="4857750"/>
          </a:xfrm>
          <a:prstGeom prst="rect">
            <a:avLst/>
          </a:prstGeom>
        </p:spPr>
      </p:pic>
      <p:sp>
        <p:nvSpPr>
          <p:cNvPr id="6" name="Marcador de contenido 5"/>
          <p:cNvSpPr>
            <a:spLocks noGrp="1"/>
          </p:cNvSpPr>
          <p:nvPr>
            <p:ph idx="1"/>
          </p:nvPr>
        </p:nvSpPr>
        <p:spPr>
          <a:xfrm>
            <a:off x="1070202" y="389257"/>
            <a:ext cx="5644107" cy="1700800"/>
          </a:xfrm>
        </p:spPr>
        <p:txBody>
          <a:bodyPr/>
          <a:lstStyle/>
          <a:p>
            <a:r>
              <a:rPr lang="es-ES" dirty="0" smtClean="0"/>
              <a:t>Ejecutamos en primer lugar </a:t>
            </a:r>
            <a:r>
              <a:rPr lang="es-ES" b="1" dirty="0" smtClean="0"/>
              <a:t>mongod.exe </a:t>
            </a:r>
            <a:r>
              <a:rPr lang="es-ES" dirty="0" smtClean="0"/>
              <a:t>para activar el servicio, y quede en segundo plano.</a:t>
            </a:r>
            <a:endParaRPr lang="en-US" dirty="0"/>
          </a:p>
        </p:txBody>
      </p:sp>
      <p:pic>
        <p:nvPicPr>
          <p:cNvPr id="7" name="Picture 2" descr="Resultado de imagen para escuela politecnica nacio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6214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97280" y="300446"/>
            <a:ext cx="9875520" cy="5566954"/>
          </a:xfrm>
        </p:spPr>
        <p:txBody>
          <a:bodyPr/>
          <a:lstStyle/>
          <a:p>
            <a:r>
              <a:rPr lang="es-ES" dirty="0"/>
              <a:t>Luego arrancamos la consola de mongo </a:t>
            </a:r>
            <a:r>
              <a:rPr lang="es-ES" b="1" dirty="0"/>
              <a:t>mongo.exe </a:t>
            </a:r>
            <a:r>
              <a:rPr lang="es-ES" b="1" dirty="0" smtClean="0"/>
              <a:t> </a:t>
            </a:r>
            <a:r>
              <a:rPr lang="es-ES" dirty="0" smtClean="0"/>
              <a:t>para </a:t>
            </a:r>
            <a:r>
              <a:rPr lang="es-ES" dirty="0"/>
              <a:t>poder trabajar con la Base de </a:t>
            </a:r>
            <a:r>
              <a:rPr lang="es-ES" dirty="0" smtClean="0"/>
              <a:t>Datos, dejando ya activo el servicio de Mongo.</a:t>
            </a:r>
            <a:endParaRPr lang="es-ES" dirty="0"/>
          </a:p>
          <a:p>
            <a:endParaRPr lang="en-US" dirty="0"/>
          </a:p>
        </p:txBody>
      </p:sp>
      <p:pic>
        <p:nvPicPr>
          <p:cNvPr id="4" name="Imagen 3"/>
          <p:cNvPicPr>
            <a:picLocks noChangeAspect="1"/>
          </p:cNvPicPr>
          <p:nvPr/>
        </p:nvPicPr>
        <p:blipFill>
          <a:blip r:embed="rId2"/>
          <a:stretch>
            <a:fillRect/>
          </a:stretch>
        </p:blipFill>
        <p:spPr>
          <a:xfrm>
            <a:off x="6581911" y="949642"/>
            <a:ext cx="5324475" cy="1666875"/>
          </a:xfrm>
          <a:prstGeom prst="rect">
            <a:avLst/>
          </a:prstGeom>
        </p:spPr>
      </p:pic>
      <p:pic>
        <p:nvPicPr>
          <p:cNvPr id="5" name="Imagen 4"/>
          <p:cNvPicPr>
            <a:picLocks noChangeAspect="1"/>
          </p:cNvPicPr>
          <p:nvPr/>
        </p:nvPicPr>
        <p:blipFill>
          <a:blip r:embed="rId3"/>
          <a:stretch>
            <a:fillRect/>
          </a:stretch>
        </p:blipFill>
        <p:spPr>
          <a:xfrm>
            <a:off x="933722" y="2676836"/>
            <a:ext cx="8327844" cy="4181164"/>
          </a:xfrm>
          <a:prstGeom prst="rect">
            <a:avLst/>
          </a:prstGeom>
        </p:spPr>
      </p:pic>
      <p:pic>
        <p:nvPicPr>
          <p:cNvPr id="6" name="Picture 2" descr="Resultado de imagen para escuela politecnica nacio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7588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97280" y="156754"/>
            <a:ext cx="9875520" cy="5710646"/>
          </a:xfrm>
        </p:spPr>
        <p:txBody>
          <a:bodyPr/>
          <a:lstStyle/>
          <a:p>
            <a:r>
              <a:rPr lang="es-ES" dirty="0" smtClean="0"/>
              <a:t>Comprobamos que Mongo ya esta funcionando insertando comandos en este caso _ </a:t>
            </a:r>
            <a:r>
              <a:rPr lang="es-ES" b="1" dirty="0" smtClean="0"/>
              <a:t>show </a:t>
            </a:r>
            <a:r>
              <a:rPr lang="es-ES" b="1" dirty="0" err="1" smtClean="0"/>
              <a:t>dbs</a:t>
            </a:r>
            <a:r>
              <a:rPr lang="es-ES" b="1" dirty="0" smtClean="0"/>
              <a:t> </a:t>
            </a:r>
            <a:r>
              <a:rPr lang="es-ES" dirty="0" smtClean="0"/>
              <a:t>para que nos muestre las bases que nos da por defecto.</a:t>
            </a:r>
          </a:p>
          <a:p>
            <a:endParaRPr lang="en-US" dirty="0"/>
          </a:p>
        </p:txBody>
      </p:sp>
      <p:pic>
        <p:nvPicPr>
          <p:cNvPr id="4" name="Imagen 3"/>
          <p:cNvPicPr>
            <a:picLocks noChangeAspect="1"/>
          </p:cNvPicPr>
          <p:nvPr/>
        </p:nvPicPr>
        <p:blipFill>
          <a:blip r:embed="rId2"/>
          <a:stretch>
            <a:fillRect/>
          </a:stretch>
        </p:blipFill>
        <p:spPr>
          <a:xfrm>
            <a:off x="1771378" y="1330166"/>
            <a:ext cx="9305925" cy="4876800"/>
          </a:xfrm>
          <a:prstGeom prst="rect">
            <a:avLst/>
          </a:prstGeom>
        </p:spPr>
      </p:pic>
      <p:pic>
        <p:nvPicPr>
          <p:cNvPr id="5" name="Picture 2" descr="Resultado de imagen para escuela politecnica nacio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8063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Uso de la base de datos</a:t>
            </a:r>
            <a:endParaRPr lang="es-EC" dirty="0"/>
          </a:p>
        </p:txBody>
      </p:sp>
      <p:pic>
        <p:nvPicPr>
          <p:cNvPr id="1026" name="Picture 2" descr="Resultado de imagen para cru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1428750"/>
            <a:ext cx="8584415" cy="45420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sultado de imagen para escuela politecnica nacio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8332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890752"/>
          </a:xfrm>
        </p:spPr>
        <p:txBody>
          <a:bodyPr>
            <a:normAutofit/>
          </a:bodyPr>
          <a:lstStyle/>
          <a:p>
            <a:r>
              <a:rPr lang="es-ES" sz="3600" dirty="0" smtClean="0"/>
              <a:t>Creación de una base de datos</a:t>
            </a:r>
            <a:endParaRPr lang="es-EC" sz="3600" dirty="0"/>
          </a:p>
        </p:txBody>
      </p:sp>
      <p:sp>
        <p:nvSpPr>
          <p:cNvPr id="3" name="Marcador de contenido 2"/>
          <p:cNvSpPr>
            <a:spLocks noGrp="1"/>
          </p:cNvSpPr>
          <p:nvPr>
            <p:ph idx="1"/>
          </p:nvPr>
        </p:nvSpPr>
        <p:spPr>
          <a:xfrm>
            <a:off x="1371600" y="1345324"/>
            <a:ext cx="9601200" cy="1208689"/>
          </a:xfrm>
        </p:spPr>
        <p:txBody>
          <a:bodyPr/>
          <a:lstStyle/>
          <a:p>
            <a:pPr marL="0" indent="0">
              <a:buNone/>
            </a:pPr>
            <a:r>
              <a:rPr lang="es-ES" dirty="0" smtClean="0"/>
              <a:t>Para crear una base de datos en </a:t>
            </a:r>
            <a:r>
              <a:rPr lang="es-ES" dirty="0" err="1" smtClean="0"/>
              <a:t>mongodb</a:t>
            </a:r>
            <a:r>
              <a:rPr lang="es-ES" dirty="0" smtClean="0"/>
              <a:t> debemos escribir el comando:</a:t>
            </a:r>
            <a:br>
              <a:rPr lang="es-ES" dirty="0" smtClean="0"/>
            </a:br>
            <a:r>
              <a:rPr lang="es-ES" dirty="0" smtClean="0"/>
              <a:t>	use [nombre de la base]</a:t>
            </a:r>
          </a:p>
          <a:p>
            <a:pPr marL="0" indent="0">
              <a:buNone/>
            </a:pPr>
            <a:r>
              <a:rPr lang="es-ES" dirty="0" smtClean="0"/>
              <a:t>El comando sirve para seleccionar una base en concreto y si no existe la crea.</a:t>
            </a:r>
          </a:p>
          <a:p>
            <a:pPr marL="0" indent="0">
              <a:buNone/>
            </a:pPr>
            <a:endParaRPr lang="es-EC" dirty="0"/>
          </a:p>
        </p:txBody>
      </p:sp>
      <p:pic>
        <p:nvPicPr>
          <p:cNvPr id="4" name="Imagen 3"/>
          <p:cNvPicPr>
            <a:picLocks noChangeAspect="1"/>
          </p:cNvPicPr>
          <p:nvPr/>
        </p:nvPicPr>
        <p:blipFill rotWithShape="1">
          <a:blip r:embed="rId2"/>
          <a:srcRect l="6088" t="30797" r="57782" b="66168"/>
          <a:stretch/>
        </p:blipFill>
        <p:spPr>
          <a:xfrm>
            <a:off x="1371600" y="2804746"/>
            <a:ext cx="7785647" cy="408791"/>
          </a:xfrm>
          <a:prstGeom prst="rect">
            <a:avLst/>
          </a:prstGeom>
        </p:spPr>
      </p:pic>
      <p:pic>
        <p:nvPicPr>
          <p:cNvPr id="5" name="Imagen 4"/>
          <p:cNvPicPr>
            <a:picLocks noChangeAspect="1"/>
          </p:cNvPicPr>
          <p:nvPr/>
        </p:nvPicPr>
        <p:blipFill rotWithShape="1">
          <a:blip r:embed="rId3"/>
          <a:srcRect l="6039" t="49332" r="75118" b="43077"/>
          <a:stretch/>
        </p:blipFill>
        <p:spPr>
          <a:xfrm>
            <a:off x="1371600" y="3464270"/>
            <a:ext cx="4566604" cy="1149771"/>
          </a:xfrm>
          <a:prstGeom prst="rect">
            <a:avLst/>
          </a:prstGeom>
        </p:spPr>
      </p:pic>
      <p:sp>
        <p:nvSpPr>
          <p:cNvPr id="6" name="Marcador de contenido 2"/>
          <p:cNvSpPr txBox="1">
            <a:spLocks/>
          </p:cNvSpPr>
          <p:nvPr/>
        </p:nvSpPr>
        <p:spPr>
          <a:xfrm>
            <a:off x="1371600" y="4843753"/>
            <a:ext cx="9601200" cy="120868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s-ES" dirty="0" smtClean="0"/>
              <a:t>Cabe recalcar que la base de datos creada no se muestra hasta que se interactúa con ella.</a:t>
            </a:r>
            <a:endParaRPr lang="es-EC" dirty="0"/>
          </a:p>
        </p:txBody>
      </p:sp>
      <p:pic>
        <p:nvPicPr>
          <p:cNvPr id="7" name="Picture 2" descr="Resultado de imagen para escuela politecnica nacio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9988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890752"/>
          </a:xfrm>
        </p:spPr>
        <p:txBody>
          <a:bodyPr>
            <a:normAutofit/>
          </a:bodyPr>
          <a:lstStyle/>
          <a:p>
            <a:r>
              <a:rPr lang="es-ES" sz="3600" dirty="0" smtClean="0"/>
              <a:t>Insertar un documento</a:t>
            </a:r>
            <a:endParaRPr lang="es-EC" sz="3600" dirty="0"/>
          </a:p>
        </p:txBody>
      </p:sp>
      <p:sp>
        <p:nvSpPr>
          <p:cNvPr id="3" name="Marcador de contenido 2"/>
          <p:cNvSpPr>
            <a:spLocks noGrp="1"/>
          </p:cNvSpPr>
          <p:nvPr>
            <p:ph idx="1"/>
          </p:nvPr>
        </p:nvSpPr>
        <p:spPr>
          <a:xfrm>
            <a:off x="1371600" y="1345325"/>
            <a:ext cx="9601200" cy="735724"/>
          </a:xfrm>
        </p:spPr>
        <p:txBody>
          <a:bodyPr/>
          <a:lstStyle/>
          <a:p>
            <a:pPr marL="0" indent="0">
              <a:buNone/>
            </a:pPr>
            <a:r>
              <a:rPr lang="es-ES" dirty="0" smtClean="0"/>
              <a:t>Dentro de la colección estudiantes para insertar un documento utilizamos el siguiente comando.</a:t>
            </a:r>
          </a:p>
          <a:p>
            <a:pPr marL="0" indent="0">
              <a:buNone/>
            </a:pPr>
            <a:endParaRPr lang="es-EC" dirty="0"/>
          </a:p>
        </p:txBody>
      </p:sp>
      <p:sp>
        <p:nvSpPr>
          <p:cNvPr id="6" name="Marcador de contenido 2"/>
          <p:cNvSpPr txBox="1">
            <a:spLocks/>
          </p:cNvSpPr>
          <p:nvPr/>
        </p:nvSpPr>
        <p:spPr>
          <a:xfrm>
            <a:off x="1371600" y="5029108"/>
            <a:ext cx="9601200" cy="566042"/>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s-ES" dirty="0" smtClean="0"/>
              <a:t>La consola nos retorna un </a:t>
            </a:r>
            <a:r>
              <a:rPr lang="es-ES" i="1" dirty="0" smtClean="0"/>
              <a:t>WriteResult</a:t>
            </a:r>
            <a:r>
              <a:rPr lang="es-ES" dirty="0" smtClean="0"/>
              <a:t> con el número de inserciones.</a:t>
            </a:r>
            <a:endParaRPr lang="es-EC" dirty="0"/>
          </a:p>
        </p:txBody>
      </p:sp>
      <p:pic>
        <p:nvPicPr>
          <p:cNvPr id="7" name="Imagen 6"/>
          <p:cNvPicPr>
            <a:picLocks noChangeAspect="1"/>
          </p:cNvPicPr>
          <p:nvPr/>
        </p:nvPicPr>
        <p:blipFill rotWithShape="1">
          <a:blip r:embed="rId2"/>
          <a:srcRect l="5985" t="38863" r="49614" b="54327"/>
          <a:stretch/>
        </p:blipFill>
        <p:spPr>
          <a:xfrm>
            <a:off x="1371600" y="2236077"/>
            <a:ext cx="7360020" cy="699247"/>
          </a:xfrm>
          <a:prstGeom prst="rect">
            <a:avLst/>
          </a:prstGeom>
        </p:spPr>
      </p:pic>
      <p:pic>
        <p:nvPicPr>
          <p:cNvPr id="8" name="Imagen 7"/>
          <p:cNvPicPr>
            <a:picLocks noChangeAspect="1"/>
          </p:cNvPicPr>
          <p:nvPr/>
        </p:nvPicPr>
        <p:blipFill rotWithShape="1">
          <a:blip r:embed="rId3"/>
          <a:srcRect l="5884" t="45696" r="49471" b="47297"/>
          <a:stretch/>
        </p:blipFill>
        <p:spPr>
          <a:xfrm>
            <a:off x="1371600" y="3072269"/>
            <a:ext cx="7360020" cy="721965"/>
          </a:xfrm>
          <a:prstGeom prst="rect">
            <a:avLst/>
          </a:prstGeom>
        </p:spPr>
      </p:pic>
      <p:pic>
        <p:nvPicPr>
          <p:cNvPr id="9" name="Imagen 8"/>
          <p:cNvPicPr>
            <a:picLocks noChangeAspect="1"/>
          </p:cNvPicPr>
          <p:nvPr/>
        </p:nvPicPr>
        <p:blipFill rotWithShape="1">
          <a:blip r:embed="rId4"/>
          <a:srcRect l="5994" t="61101" r="49604" b="32671"/>
          <a:stretch/>
        </p:blipFill>
        <p:spPr>
          <a:xfrm>
            <a:off x="1371599" y="3953357"/>
            <a:ext cx="7360021" cy="639663"/>
          </a:xfrm>
          <a:prstGeom prst="rect">
            <a:avLst/>
          </a:prstGeom>
        </p:spPr>
      </p:pic>
      <p:pic>
        <p:nvPicPr>
          <p:cNvPr id="10" name="Picture 2" descr="Resultado de imagen para escuela politecnica nacion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0703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890752"/>
          </a:xfrm>
        </p:spPr>
        <p:txBody>
          <a:bodyPr>
            <a:normAutofit/>
          </a:bodyPr>
          <a:lstStyle/>
          <a:p>
            <a:r>
              <a:rPr lang="es-ES" sz="3600" dirty="0" smtClean="0"/>
              <a:t>Consultar los documentos</a:t>
            </a:r>
            <a:endParaRPr lang="es-EC" sz="3600" dirty="0"/>
          </a:p>
        </p:txBody>
      </p:sp>
      <p:sp>
        <p:nvSpPr>
          <p:cNvPr id="3" name="Marcador de contenido 2"/>
          <p:cNvSpPr>
            <a:spLocks noGrp="1"/>
          </p:cNvSpPr>
          <p:nvPr>
            <p:ph idx="1"/>
          </p:nvPr>
        </p:nvSpPr>
        <p:spPr>
          <a:xfrm>
            <a:off x="1371600" y="1390726"/>
            <a:ext cx="9601200" cy="1208689"/>
          </a:xfrm>
        </p:spPr>
        <p:txBody>
          <a:bodyPr/>
          <a:lstStyle/>
          <a:p>
            <a:pPr marL="0" indent="0">
              <a:buNone/>
            </a:pPr>
            <a:r>
              <a:rPr lang="es-ES" dirty="0" smtClean="0"/>
              <a:t>Utilizamos el comando </a:t>
            </a:r>
            <a:r>
              <a:rPr lang="es-ES" dirty="0" err="1" smtClean="0"/>
              <a:t>find</a:t>
            </a:r>
            <a:r>
              <a:rPr lang="es-ES" dirty="0" smtClean="0"/>
              <a:t>() para encontrar todos los documentos de cada colección</a:t>
            </a:r>
          </a:p>
          <a:p>
            <a:pPr marL="0" indent="0">
              <a:buNone/>
            </a:pPr>
            <a:endParaRPr lang="es-EC" dirty="0"/>
          </a:p>
        </p:txBody>
      </p:sp>
      <p:sp>
        <p:nvSpPr>
          <p:cNvPr id="6" name="Marcador de contenido 2"/>
          <p:cNvSpPr txBox="1">
            <a:spLocks/>
          </p:cNvSpPr>
          <p:nvPr/>
        </p:nvSpPr>
        <p:spPr>
          <a:xfrm>
            <a:off x="1371600" y="3622280"/>
            <a:ext cx="9601200" cy="434713"/>
          </a:xfrm>
          <a:prstGeom prst="rect">
            <a:avLst/>
          </a:prstGeom>
        </p:spPr>
        <p:txBody>
          <a:bodyPr vert="horz" lIns="91440" tIns="45720" rIns="91440" bIns="45720" rtlCol="0">
            <a:normAutofit fontScale="925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s-ES" dirty="0" smtClean="0"/>
              <a:t>A cada objeto se le asigna un identificador único por defecto. Podemos filtrar los resultados.</a:t>
            </a:r>
            <a:endParaRPr lang="es-EC" dirty="0"/>
          </a:p>
        </p:txBody>
      </p:sp>
      <p:pic>
        <p:nvPicPr>
          <p:cNvPr id="7" name="Imagen 6"/>
          <p:cNvPicPr>
            <a:picLocks noChangeAspect="1"/>
          </p:cNvPicPr>
          <p:nvPr/>
        </p:nvPicPr>
        <p:blipFill rotWithShape="1">
          <a:blip r:embed="rId2"/>
          <a:srcRect l="184" t="54839" r="55050" b="33678"/>
          <a:stretch/>
        </p:blipFill>
        <p:spPr>
          <a:xfrm>
            <a:off x="1371600" y="1858058"/>
            <a:ext cx="9248135" cy="1482716"/>
          </a:xfrm>
          <a:prstGeom prst="rect">
            <a:avLst/>
          </a:prstGeom>
        </p:spPr>
      </p:pic>
      <p:pic>
        <p:nvPicPr>
          <p:cNvPr id="8" name="Imagen 7"/>
          <p:cNvPicPr>
            <a:picLocks noChangeAspect="1"/>
          </p:cNvPicPr>
          <p:nvPr/>
        </p:nvPicPr>
        <p:blipFill rotWithShape="1">
          <a:blip r:embed="rId3"/>
          <a:srcRect l="297" t="65583" r="55180" b="27799"/>
          <a:stretch/>
        </p:blipFill>
        <p:spPr>
          <a:xfrm>
            <a:off x="1371599" y="4159822"/>
            <a:ext cx="9248136" cy="859117"/>
          </a:xfrm>
          <a:prstGeom prst="rect">
            <a:avLst/>
          </a:prstGeom>
        </p:spPr>
      </p:pic>
      <p:pic>
        <p:nvPicPr>
          <p:cNvPr id="9" name="Picture 2" descr="Resultado de imagen para escuela politecnica nacio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065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890752"/>
          </a:xfrm>
        </p:spPr>
        <p:txBody>
          <a:bodyPr>
            <a:normAutofit/>
          </a:bodyPr>
          <a:lstStyle/>
          <a:p>
            <a:r>
              <a:rPr lang="es-ES" sz="3600" dirty="0" smtClean="0"/>
              <a:t>Consultar los documentos</a:t>
            </a:r>
            <a:endParaRPr lang="es-EC" sz="3600" dirty="0"/>
          </a:p>
        </p:txBody>
      </p:sp>
      <p:sp>
        <p:nvSpPr>
          <p:cNvPr id="3" name="Marcador de contenido 2"/>
          <p:cNvSpPr>
            <a:spLocks noGrp="1"/>
          </p:cNvSpPr>
          <p:nvPr>
            <p:ph idx="1"/>
          </p:nvPr>
        </p:nvSpPr>
        <p:spPr>
          <a:xfrm>
            <a:off x="1371600" y="1390726"/>
            <a:ext cx="9601200" cy="1208689"/>
          </a:xfrm>
        </p:spPr>
        <p:txBody>
          <a:bodyPr/>
          <a:lstStyle/>
          <a:p>
            <a:pPr marL="0" indent="0">
              <a:buNone/>
            </a:pPr>
            <a:r>
              <a:rPr lang="es-ES" dirty="0" smtClean="0"/>
              <a:t>Utilizamos el comando </a:t>
            </a:r>
            <a:r>
              <a:rPr lang="es-ES" dirty="0" err="1" smtClean="0"/>
              <a:t>pretty</a:t>
            </a:r>
            <a:r>
              <a:rPr lang="es-ES" dirty="0" smtClean="0"/>
              <a:t>() para mostrar los documentos.</a:t>
            </a:r>
          </a:p>
          <a:p>
            <a:pPr marL="0" indent="0">
              <a:buNone/>
            </a:pPr>
            <a:endParaRPr lang="es-EC" dirty="0"/>
          </a:p>
        </p:txBody>
      </p:sp>
      <p:pic>
        <p:nvPicPr>
          <p:cNvPr id="4" name="Imagen 3"/>
          <p:cNvPicPr>
            <a:picLocks noChangeAspect="1"/>
          </p:cNvPicPr>
          <p:nvPr/>
        </p:nvPicPr>
        <p:blipFill rotWithShape="1">
          <a:blip r:embed="rId2"/>
          <a:srcRect l="376" t="66709" r="56196" b="6430"/>
          <a:stretch/>
        </p:blipFill>
        <p:spPr>
          <a:xfrm>
            <a:off x="1371599" y="2070536"/>
            <a:ext cx="8401647" cy="3247698"/>
          </a:xfrm>
          <a:prstGeom prst="rect">
            <a:avLst/>
          </a:prstGeom>
        </p:spPr>
      </p:pic>
      <p:pic>
        <p:nvPicPr>
          <p:cNvPr id="5" name="Picture 2" descr="Resultado de imagen para escuela politecnica nacio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3954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890752"/>
          </a:xfrm>
        </p:spPr>
        <p:txBody>
          <a:bodyPr>
            <a:normAutofit/>
          </a:bodyPr>
          <a:lstStyle/>
          <a:p>
            <a:r>
              <a:rPr lang="es-ES" sz="3600" dirty="0" smtClean="0"/>
              <a:t>Actualizar un documento</a:t>
            </a:r>
            <a:endParaRPr lang="es-EC" sz="3600" dirty="0"/>
          </a:p>
        </p:txBody>
      </p:sp>
      <p:sp>
        <p:nvSpPr>
          <p:cNvPr id="3" name="Marcador de contenido 2"/>
          <p:cNvSpPr>
            <a:spLocks noGrp="1"/>
          </p:cNvSpPr>
          <p:nvPr>
            <p:ph idx="1"/>
          </p:nvPr>
        </p:nvSpPr>
        <p:spPr>
          <a:xfrm>
            <a:off x="1371600" y="1345324"/>
            <a:ext cx="9601200" cy="481961"/>
          </a:xfrm>
        </p:spPr>
        <p:txBody>
          <a:bodyPr/>
          <a:lstStyle/>
          <a:p>
            <a:pPr marL="0" indent="0">
              <a:buNone/>
            </a:pPr>
            <a:r>
              <a:rPr lang="es-ES" dirty="0" smtClean="0"/>
              <a:t>Para actualizar un documento usamos el comando </a:t>
            </a:r>
            <a:r>
              <a:rPr lang="es-ES" i="1" dirty="0" err="1" smtClean="0"/>
              <a:t>update</a:t>
            </a:r>
            <a:r>
              <a:rPr lang="es-ES" i="1" dirty="0" smtClean="0"/>
              <a:t>.</a:t>
            </a:r>
            <a:r>
              <a:rPr lang="es-ES" dirty="0" smtClean="0"/>
              <a:t> </a:t>
            </a:r>
          </a:p>
          <a:p>
            <a:pPr marL="0" indent="0">
              <a:buNone/>
            </a:pPr>
            <a:endParaRPr lang="es-EC" dirty="0"/>
          </a:p>
        </p:txBody>
      </p:sp>
      <p:sp>
        <p:nvSpPr>
          <p:cNvPr id="7" name="Marcador de contenido 2"/>
          <p:cNvSpPr txBox="1">
            <a:spLocks/>
          </p:cNvSpPr>
          <p:nvPr/>
        </p:nvSpPr>
        <p:spPr>
          <a:xfrm>
            <a:off x="1371600" y="5628198"/>
            <a:ext cx="9601200" cy="566042"/>
          </a:xfrm>
          <a:prstGeom prst="rect">
            <a:avLst/>
          </a:prstGeom>
        </p:spPr>
        <p:txBody>
          <a:bodyPr vert="horz" lIns="91440" tIns="45720" rIns="91440" bIns="45720" rtlCol="0">
            <a:normAutofit fontScale="925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s-ES" dirty="0" smtClean="0"/>
              <a:t>En el ejemplo añadimos una carreara ala lista de modelos del documento existente en la colección.</a:t>
            </a:r>
            <a:endParaRPr lang="es-EC" dirty="0"/>
          </a:p>
        </p:txBody>
      </p:sp>
      <p:pic>
        <p:nvPicPr>
          <p:cNvPr id="4" name="Imagen 3"/>
          <p:cNvPicPr>
            <a:picLocks noChangeAspect="1"/>
          </p:cNvPicPr>
          <p:nvPr/>
        </p:nvPicPr>
        <p:blipFill rotWithShape="1">
          <a:blip r:embed="rId2"/>
          <a:srcRect l="177" t="61067" r="54935" b="6234"/>
          <a:stretch/>
        </p:blipFill>
        <p:spPr>
          <a:xfrm>
            <a:off x="1371599" y="1962002"/>
            <a:ext cx="6700345" cy="3050566"/>
          </a:xfrm>
          <a:prstGeom prst="rect">
            <a:avLst/>
          </a:prstGeom>
        </p:spPr>
      </p:pic>
      <p:pic>
        <p:nvPicPr>
          <p:cNvPr id="6" name="Picture 2" descr="Resultado de imagen para escuela politecnica nacio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635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890752"/>
          </a:xfrm>
        </p:spPr>
        <p:txBody>
          <a:bodyPr>
            <a:normAutofit/>
          </a:bodyPr>
          <a:lstStyle/>
          <a:p>
            <a:r>
              <a:rPr lang="es-ES" sz="3600" dirty="0" smtClean="0"/>
              <a:t>Eliminar un documento</a:t>
            </a:r>
            <a:endParaRPr lang="es-EC" sz="3600" dirty="0"/>
          </a:p>
        </p:txBody>
      </p:sp>
      <p:sp>
        <p:nvSpPr>
          <p:cNvPr id="3" name="Marcador de contenido 2"/>
          <p:cNvSpPr>
            <a:spLocks noGrp="1"/>
          </p:cNvSpPr>
          <p:nvPr>
            <p:ph idx="1"/>
          </p:nvPr>
        </p:nvSpPr>
        <p:spPr>
          <a:xfrm>
            <a:off x="1371600" y="1345324"/>
            <a:ext cx="9601200" cy="481961"/>
          </a:xfrm>
        </p:spPr>
        <p:txBody>
          <a:bodyPr/>
          <a:lstStyle/>
          <a:p>
            <a:pPr marL="0" indent="0">
              <a:buNone/>
            </a:pPr>
            <a:r>
              <a:rPr lang="es-ES" dirty="0" smtClean="0"/>
              <a:t>Para borrar un documento usamos el comando </a:t>
            </a:r>
            <a:r>
              <a:rPr lang="es-ES" i="1" dirty="0" err="1" smtClean="0"/>
              <a:t>remove</a:t>
            </a:r>
            <a:r>
              <a:rPr lang="es-ES" i="1" dirty="0" smtClean="0"/>
              <a:t>.</a:t>
            </a:r>
            <a:r>
              <a:rPr lang="es-ES" dirty="0" smtClean="0"/>
              <a:t> </a:t>
            </a:r>
          </a:p>
          <a:p>
            <a:pPr marL="0" indent="0">
              <a:buNone/>
            </a:pPr>
            <a:endParaRPr lang="es-EC" dirty="0"/>
          </a:p>
        </p:txBody>
      </p:sp>
      <p:sp>
        <p:nvSpPr>
          <p:cNvPr id="7" name="Marcador de contenido 2"/>
          <p:cNvSpPr txBox="1">
            <a:spLocks/>
          </p:cNvSpPr>
          <p:nvPr/>
        </p:nvSpPr>
        <p:spPr>
          <a:xfrm>
            <a:off x="1473302" y="4387977"/>
            <a:ext cx="9601200" cy="566042"/>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s-ES" dirty="0" smtClean="0"/>
              <a:t>La consola nos retorna un </a:t>
            </a:r>
            <a:r>
              <a:rPr lang="es-ES" i="1" dirty="0" smtClean="0"/>
              <a:t>WriteResult</a:t>
            </a:r>
            <a:r>
              <a:rPr lang="es-ES" dirty="0" smtClean="0"/>
              <a:t> con el número de filas eliminadas.</a:t>
            </a:r>
            <a:endParaRPr lang="es-EC" dirty="0"/>
          </a:p>
        </p:txBody>
      </p:sp>
      <p:pic>
        <p:nvPicPr>
          <p:cNvPr id="8" name="Imagen 7"/>
          <p:cNvPicPr>
            <a:picLocks noChangeAspect="1"/>
          </p:cNvPicPr>
          <p:nvPr/>
        </p:nvPicPr>
        <p:blipFill rotWithShape="1">
          <a:blip r:embed="rId2"/>
          <a:srcRect l="274" t="69584" r="55075" b="18460"/>
          <a:stretch/>
        </p:blipFill>
        <p:spPr>
          <a:xfrm>
            <a:off x="1473302" y="2236076"/>
            <a:ext cx="8808201" cy="1474076"/>
          </a:xfrm>
          <a:prstGeom prst="rect">
            <a:avLst/>
          </a:prstGeom>
        </p:spPr>
      </p:pic>
      <p:pic>
        <p:nvPicPr>
          <p:cNvPr id="6" name="Picture 2" descr="Resultado de imagen para escuela politecnica nacio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4318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MONGO DB</a:t>
            </a:r>
            <a:endParaRPr lang="en-US" dirty="0"/>
          </a:p>
        </p:txBody>
      </p:sp>
    </p:spTree>
    <p:extLst>
      <p:ext uri="{BB962C8B-B14F-4D97-AF65-F5344CB8AC3E}">
        <p14:creationId xmlns:p14="http://schemas.microsoft.com/office/powerpoint/2010/main" val="2309516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27180" y="522515"/>
            <a:ext cx="11142616" cy="5551713"/>
          </a:xfrm>
        </p:spPr>
        <p:txBody>
          <a:bodyPr>
            <a:normAutofit/>
          </a:bodyPr>
          <a:lstStyle/>
          <a:p>
            <a:pPr marL="0" indent="0" algn="just">
              <a:buNone/>
            </a:pPr>
            <a:r>
              <a:rPr lang="es-ES" sz="3500" dirty="0"/>
              <a:t>1.- Descripción</a:t>
            </a:r>
            <a:r>
              <a:rPr lang="es-ES" sz="3500" dirty="0" smtClean="0"/>
              <a:t>:</a:t>
            </a:r>
          </a:p>
          <a:p>
            <a:pPr marL="0" indent="0" algn="just">
              <a:buNone/>
            </a:pPr>
            <a:endParaRPr lang="es-ES" sz="3500" dirty="0"/>
          </a:p>
          <a:p>
            <a:pPr marL="0" indent="0" algn="just">
              <a:buNone/>
            </a:pPr>
            <a:r>
              <a:rPr lang="es-ES" sz="3200" dirty="0"/>
              <a:t>Los desarrolladores de una aplicación web han contratado nuestros servicios para la captura y almacenamiento de las trazas dejadas por los usuarios de su aplicación. La información que obtenemos del usuario es un identificador de usuario, la URL que ha accedido el usuario, la aplicación a la que pertenece dicha URL (por ejemplo, cliente o gestor) y la fecha y hora en la que se ha producido la </a:t>
            </a:r>
            <a:r>
              <a:rPr lang="es-ES" sz="3200" dirty="0" smtClean="0"/>
              <a:t>acción</a:t>
            </a:r>
            <a:endParaRPr lang="en-US" sz="1800" dirty="0"/>
          </a:p>
        </p:txBody>
      </p:sp>
      <p:pic>
        <p:nvPicPr>
          <p:cNvPr id="4" name="Picture 2" descr="Resultado de imagen para escuela politecnica nacio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4513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436916" y="966651"/>
            <a:ext cx="9653450" cy="5083629"/>
          </a:xfrm>
        </p:spPr>
        <p:txBody>
          <a:bodyPr/>
          <a:lstStyle/>
          <a:p>
            <a:pPr marL="0" indent="0" algn="just">
              <a:buNone/>
            </a:pPr>
            <a:r>
              <a:rPr lang="es-ES" sz="2800" dirty="0" smtClean="0"/>
              <a:t>.Además </a:t>
            </a:r>
            <a:r>
              <a:rPr lang="es-ES" sz="2800" dirty="0"/>
              <a:t>de almacenar estos datos, se nos solicita una serie de informes respecto a ellos</a:t>
            </a:r>
            <a:r>
              <a:rPr lang="es-ES" sz="2800" dirty="0" smtClean="0"/>
              <a:t>:</a:t>
            </a:r>
          </a:p>
          <a:p>
            <a:pPr marL="0" indent="0" algn="just">
              <a:buNone/>
            </a:pPr>
            <a:endParaRPr lang="es-EC" sz="2800" dirty="0"/>
          </a:p>
          <a:p>
            <a:pPr algn="just"/>
            <a:r>
              <a:rPr lang="es-ES" sz="2800" dirty="0"/>
              <a:t>Id: identificador usuario.</a:t>
            </a:r>
            <a:endParaRPr lang="es-EC" sz="2800" dirty="0"/>
          </a:p>
          <a:p>
            <a:pPr algn="just"/>
            <a:r>
              <a:rPr lang="es-ES" sz="2800" dirty="0"/>
              <a:t>URL: link</a:t>
            </a:r>
            <a:endParaRPr lang="es-EC" sz="2800" dirty="0"/>
          </a:p>
          <a:p>
            <a:pPr algn="just"/>
            <a:r>
              <a:rPr lang="es-ES" sz="2800" dirty="0"/>
              <a:t>Aplicación: ya sea sistema web o servicio </a:t>
            </a:r>
            <a:r>
              <a:rPr lang="es-ES" sz="2800" dirty="0" err="1"/>
              <a:t>rest</a:t>
            </a:r>
            <a:r>
              <a:rPr lang="es-ES" sz="2800" dirty="0"/>
              <a:t>, entre otros</a:t>
            </a:r>
            <a:endParaRPr lang="es-EC" sz="2800" dirty="0"/>
          </a:p>
          <a:p>
            <a:pPr algn="just"/>
            <a:r>
              <a:rPr lang="es-ES" sz="2800" dirty="0" err="1"/>
              <a:t>Fecha_hora</a:t>
            </a:r>
            <a:r>
              <a:rPr lang="es-ES" sz="2800" dirty="0"/>
              <a:t>: momento en que se ejecuta la acción</a:t>
            </a:r>
            <a:endParaRPr lang="es-EC" sz="2800" dirty="0"/>
          </a:p>
          <a:p>
            <a:endParaRPr lang="en-US" dirty="0"/>
          </a:p>
        </p:txBody>
      </p:sp>
    </p:spTree>
    <p:extLst>
      <p:ext uri="{BB962C8B-B14F-4D97-AF65-F5344CB8AC3E}">
        <p14:creationId xmlns:p14="http://schemas.microsoft.com/office/powerpoint/2010/main" val="3458898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66651" y="195942"/>
            <a:ext cx="10006149" cy="5632269"/>
          </a:xfrm>
        </p:spPr>
        <p:txBody>
          <a:bodyPr/>
          <a:lstStyle/>
          <a:p>
            <a:pPr marL="0" indent="0">
              <a:buNone/>
            </a:pPr>
            <a:endParaRPr lang="es-ES" dirty="0"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ES" dirty="0" smtClean="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s-ES" dirty="0">
                <a:latin typeface="Calibri" panose="020F0502020204030204" pitchFamily="34" charset="0"/>
                <a:ea typeface="Calibri" panose="020F0502020204030204" pitchFamily="34" charset="0"/>
                <a:cs typeface="Times New Roman" panose="02020603050405020304" pitchFamily="18" charset="0"/>
              </a:rPr>
              <a:t> </a:t>
            </a:r>
            <a:r>
              <a:rPr lang="es-ES" dirty="0" smtClean="0">
                <a:latin typeface="Calibri" panose="020F0502020204030204" pitchFamily="34" charset="0"/>
                <a:ea typeface="Calibri" panose="020F0502020204030204" pitchFamily="34" charset="0"/>
                <a:cs typeface="Times New Roman" panose="02020603050405020304" pitchFamily="18" charset="0"/>
              </a:rPr>
              <a:t>   </a:t>
            </a:r>
            <a:r>
              <a:rPr lang="es-ES" sz="2800" dirty="0" smtClean="0">
                <a:latin typeface="Calibri" panose="020F0502020204030204" pitchFamily="34" charset="0"/>
                <a:ea typeface="Calibri" panose="020F0502020204030204" pitchFamily="34" charset="0"/>
                <a:cs typeface="Times New Roman" panose="02020603050405020304" pitchFamily="18" charset="0"/>
              </a:rPr>
              <a:t>2</a:t>
            </a:r>
            <a:r>
              <a:rPr lang="es-ES" sz="2800" dirty="0">
                <a:latin typeface="Calibri" panose="020F0502020204030204" pitchFamily="34" charset="0"/>
                <a:ea typeface="Calibri" panose="020F0502020204030204" pitchFamily="34" charset="0"/>
                <a:cs typeface="Times New Roman" panose="02020603050405020304" pitchFamily="18" charset="0"/>
              </a:rPr>
              <a:t>.-CREACION DE LA DB</a:t>
            </a:r>
            <a:endParaRPr lang="es-EC" sz="2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Imagen 3">
            <a:extLst>
              <a:ext uri="{FF2B5EF4-FFF2-40B4-BE49-F238E27FC236}">
                <a16:creationId xmlns:a16="http://schemas.microsoft.com/office/drawing/2014/main" id="{32A2DAB7-9E6B-4EEE-97A7-4CCCBA6B077C}"/>
              </a:ext>
            </a:extLst>
          </p:cNvPr>
          <p:cNvPicPr/>
          <p:nvPr/>
        </p:nvPicPr>
        <p:blipFill rotWithShape="1">
          <a:blip r:embed="rId2"/>
          <a:srcRect l="32170" t="38911" r="53282" b="50572"/>
          <a:stretch/>
        </p:blipFill>
        <p:spPr bwMode="auto">
          <a:xfrm>
            <a:off x="966651" y="2497339"/>
            <a:ext cx="3703583" cy="2124580"/>
          </a:xfrm>
          <a:prstGeom prst="rect">
            <a:avLst/>
          </a:prstGeom>
          <a:ln>
            <a:noFill/>
          </a:ln>
          <a:extLst>
            <a:ext uri="{53640926-AAD7-44D8-BBD7-CCE9431645EC}">
              <a14:shadowObscured xmlns:a14="http://schemas.microsoft.com/office/drawing/2010/main"/>
            </a:ext>
          </a:extLst>
        </p:spPr>
      </p:pic>
      <p:sp>
        <p:nvSpPr>
          <p:cNvPr id="5" name="Rectángulo 4"/>
          <p:cNvSpPr/>
          <p:nvPr/>
        </p:nvSpPr>
        <p:spPr>
          <a:xfrm>
            <a:off x="7052303" y="1463040"/>
            <a:ext cx="3920497" cy="470000"/>
          </a:xfrm>
          <a:prstGeom prst="rect">
            <a:avLst/>
          </a:prstGeom>
        </p:spPr>
        <p:txBody>
          <a:bodyPr wrap="none">
            <a:spAutoFit/>
          </a:bodyPr>
          <a:lstStyle/>
          <a:p>
            <a:pPr>
              <a:lnSpc>
                <a:spcPct val="107000"/>
              </a:lnSpc>
              <a:spcAft>
                <a:spcPts val="800"/>
              </a:spcAft>
            </a:pPr>
            <a:r>
              <a:rPr lang="es-EC" sz="2400" dirty="0">
                <a:latin typeface="Calibri" panose="020F0502020204030204" pitchFamily="34" charset="0"/>
                <a:ea typeface="Calibri" panose="020F0502020204030204" pitchFamily="34" charset="0"/>
                <a:cs typeface="Times New Roman" panose="02020603050405020304" pitchFamily="18" charset="0"/>
              </a:rPr>
              <a:t>3.- CREACION DE COLLECTION</a:t>
            </a:r>
          </a:p>
        </p:txBody>
      </p:sp>
      <p:pic>
        <p:nvPicPr>
          <p:cNvPr id="6" name="Imagen 5">
            <a:extLst>
              <a:ext uri="{FF2B5EF4-FFF2-40B4-BE49-F238E27FC236}">
                <a16:creationId xmlns:a16="http://schemas.microsoft.com/office/drawing/2014/main" id="{514720AC-4C43-4649-914B-DF53FD52A007}"/>
              </a:ext>
            </a:extLst>
          </p:cNvPr>
          <p:cNvPicPr/>
          <p:nvPr/>
        </p:nvPicPr>
        <p:blipFill rotWithShape="1">
          <a:blip r:embed="rId3"/>
          <a:srcRect l="23544" t="50334" r="62374" b="40777"/>
          <a:stretch/>
        </p:blipFill>
        <p:spPr bwMode="auto">
          <a:xfrm>
            <a:off x="6522159" y="2497339"/>
            <a:ext cx="4450641" cy="2124580"/>
          </a:xfrm>
          <a:prstGeom prst="rect">
            <a:avLst/>
          </a:prstGeom>
          <a:ln>
            <a:noFill/>
          </a:ln>
          <a:extLst>
            <a:ext uri="{53640926-AAD7-44D8-BBD7-CCE9431645EC}">
              <a14:shadowObscured xmlns:a14="http://schemas.microsoft.com/office/drawing/2010/main"/>
            </a:ext>
          </a:extLst>
        </p:spPr>
      </p:pic>
      <p:pic>
        <p:nvPicPr>
          <p:cNvPr id="7" name="Picture 2" descr="Resultado de imagen para escuela politecnica nacio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2672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074D6D51-0486-42A7-81C1-A104894DD5BB}"/>
              </a:ext>
            </a:extLst>
          </p:cNvPr>
          <p:cNvSpPr>
            <a:spLocks noGrp="1"/>
          </p:cNvSpPr>
          <p:nvPr>
            <p:ph idx="1"/>
          </p:nvPr>
        </p:nvSpPr>
        <p:spPr>
          <a:xfrm>
            <a:off x="966788" y="247650"/>
            <a:ext cx="3516475" cy="1353704"/>
          </a:xfrm>
          <a:prstGeom prst="rect">
            <a:avLst/>
          </a:prstGeom>
        </p:spPr>
        <p:txBody>
          <a:bodyPr wrap="none">
            <a:spAutoFit/>
          </a:bodyPr>
          <a:ls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7000"/>
              </a:lnSpc>
              <a:spcAft>
                <a:spcPts val="800"/>
              </a:spcAft>
              <a:buNone/>
            </a:pPr>
            <a:endParaRPr lang="es-EC" sz="3200" dirty="0" smtClean="0">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spcAft>
                <a:spcPts val="800"/>
              </a:spcAft>
              <a:buNone/>
            </a:pPr>
            <a:r>
              <a:rPr lang="es-EC" sz="3200" dirty="0" smtClean="0">
                <a:latin typeface="Calibri" panose="020F0502020204030204" pitchFamily="34" charset="0"/>
                <a:ea typeface="Calibri" panose="020F0502020204030204" pitchFamily="34" charset="0"/>
                <a:cs typeface="Times New Roman" panose="02020603050405020304" pitchFamily="18" charset="0"/>
              </a:rPr>
              <a:t>4</a:t>
            </a:r>
            <a:r>
              <a:rPr lang="es-EC" sz="3200" dirty="0">
                <a:latin typeface="Calibri" panose="020F0502020204030204" pitchFamily="34" charset="0"/>
                <a:ea typeface="Calibri" panose="020F0502020204030204" pitchFamily="34" charset="0"/>
                <a:cs typeface="Times New Roman" panose="02020603050405020304" pitchFamily="18" charset="0"/>
              </a:rPr>
              <a:t>.- INSERTAR DATOS</a:t>
            </a:r>
          </a:p>
        </p:txBody>
      </p:sp>
      <p:pic>
        <p:nvPicPr>
          <p:cNvPr id="5" name="Imagen 4">
            <a:extLst>
              <a:ext uri="{FF2B5EF4-FFF2-40B4-BE49-F238E27FC236}">
                <a16:creationId xmlns:a16="http://schemas.microsoft.com/office/drawing/2014/main" id="{FD07CB01-B922-4C44-9166-9411AC004219}"/>
              </a:ext>
            </a:extLst>
          </p:cNvPr>
          <p:cNvPicPr/>
          <p:nvPr/>
        </p:nvPicPr>
        <p:blipFill rotWithShape="1">
          <a:blip r:embed="rId2"/>
          <a:srcRect l="11053" t="19645" b="44204"/>
          <a:stretch/>
        </p:blipFill>
        <p:spPr bwMode="auto">
          <a:xfrm>
            <a:off x="1609726" y="1985962"/>
            <a:ext cx="8972549" cy="2886075"/>
          </a:xfrm>
          <a:prstGeom prst="rect">
            <a:avLst/>
          </a:prstGeom>
          <a:ln>
            <a:noFill/>
          </a:ln>
          <a:extLst>
            <a:ext uri="{53640926-AAD7-44D8-BBD7-CCE9431645EC}">
              <a14:shadowObscured xmlns:a14="http://schemas.microsoft.com/office/drawing/2010/main"/>
            </a:ext>
          </a:extLst>
        </p:spPr>
      </p:pic>
      <p:pic>
        <p:nvPicPr>
          <p:cNvPr id="6" name="Picture 2" descr="Resultado de imagen para escuela politecnica nacio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752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FAE8F13F-5F9F-4998-AE0C-3FC13110A59E}"/>
              </a:ext>
            </a:extLst>
          </p:cNvPr>
          <p:cNvSpPr>
            <a:spLocks noGrp="1"/>
          </p:cNvSpPr>
          <p:nvPr>
            <p:ph idx="1"/>
          </p:nvPr>
        </p:nvSpPr>
        <p:spPr>
          <a:xfrm>
            <a:off x="1136650" y="261938"/>
            <a:ext cx="9836150" cy="1880643"/>
          </a:xfrm>
          <a:prstGeom prst="rect">
            <a:avLst/>
          </a:prstGeom>
        </p:spPr>
        <p:txBody>
          <a:bodyPr wrap="square">
            <a:spAutoFit/>
          </a:bodyPr>
          <a:ls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7000"/>
              </a:lnSpc>
              <a:spcAft>
                <a:spcPts val="800"/>
              </a:spcAft>
              <a:buNone/>
            </a:pPr>
            <a:r>
              <a:rPr lang="es-ES" sz="3200" dirty="0">
                <a:latin typeface="Calibri" panose="020F0502020204030204" pitchFamily="34" charset="0"/>
                <a:ea typeface="Calibri" panose="020F0502020204030204" pitchFamily="34" charset="0"/>
                <a:cs typeface="Times New Roman" panose="02020603050405020304" pitchFamily="18" charset="0"/>
              </a:rPr>
              <a:t>5.- CONSULTAS</a:t>
            </a:r>
            <a:endParaRPr lang="es-EC" sz="3200" dirty="0">
              <a:latin typeface="Calibri" panose="020F0502020204030204" pitchFamily="34" charset="0"/>
              <a:ea typeface="Calibri" panose="020F0502020204030204" pitchFamily="34" charset="0"/>
              <a:cs typeface="Times New Roman" panose="02020603050405020304" pitchFamily="18" charset="0"/>
            </a:endParaRPr>
          </a:p>
          <a:p>
            <a:pPr marL="65532" indent="0">
              <a:lnSpc>
                <a:spcPct val="107000"/>
              </a:lnSpc>
              <a:spcAft>
                <a:spcPts val="800"/>
              </a:spcAft>
              <a:buNone/>
            </a:pPr>
            <a:r>
              <a:rPr lang="es-ES" sz="3200" dirty="0">
                <a:latin typeface="Calibri" panose="020F0502020204030204" pitchFamily="34" charset="0"/>
                <a:ea typeface="Calibri" panose="020F0502020204030204" pitchFamily="34" charset="0"/>
                <a:cs typeface="Times New Roman" panose="02020603050405020304" pitchFamily="18" charset="0"/>
              </a:rPr>
              <a:t>5.1.- listado de las URL, accedidas por un usuario en concreto, ordenado por fecha y hora de acceso.</a:t>
            </a:r>
            <a:endParaRPr lang="es-EC" sz="3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D5D4C31D-8B11-4A63-A06A-A05485DD80D0}"/>
              </a:ext>
            </a:extLst>
          </p:cNvPr>
          <p:cNvPicPr/>
          <p:nvPr/>
        </p:nvPicPr>
        <p:blipFill rotWithShape="1">
          <a:blip r:embed="rId2"/>
          <a:srcRect l="16640" t="16782" r="7087" b="30734"/>
          <a:stretch/>
        </p:blipFill>
        <p:spPr bwMode="auto">
          <a:xfrm>
            <a:off x="3036557" y="2813211"/>
            <a:ext cx="6719776" cy="3034254"/>
          </a:xfrm>
          <a:prstGeom prst="rect">
            <a:avLst/>
          </a:prstGeom>
          <a:ln>
            <a:noFill/>
          </a:ln>
          <a:extLst>
            <a:ext uri="{53640926-AAD7-44D8-BBD7-CCE9431645EC}">
              <a14:shadowObscured xmlns:a14="http://schemas.microsoft.com/office/drawing/2010/main"/>
            </a:ext>
          </a:extLst>
        </p:spPr>
      </p:pic>
      <p:pic>
        <p:nvPicPr>
          <p:cNvPr id="6" name="Picture 2" descr="Resultado de imagen para escuela politecnica nacio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4877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AEA6AED8-E8EA-4A0D-A6C8-F9C670AE29A4}"/>
              </a:ext>
            </a:extLst>
          </p:cNvPr>
          <p:cNvSpPr>
            <a:spLocks noGrp="1"/>
          </p:cNvSpPr>
          <p:nvPr>
            <p:ph idx="1"/>
          </p:nvPr>
        </p:nvSpPr>
        <p:spPr>
          <a:xfrm>
            <a:off x="939800" y="352425"/>
            <a:ext cx="10033000" cy="1251625"/>
          </a:xfrm>
          <a:prstGeom prst="rect">
            <a:avLst/>
          </a:prstGeom>
        </p:spPr>
        <p:txBody>
          <a:bodyPr wrap="square">
            <a:spAutoFit/>
          </a:bodyPr>
          <a:ls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5532" indent="0">
              <a:lnSpc>
                <a:spcPct val="107000"/>
              </a:lnSpc>
              <a:spcAft>
                <a:spcPts val="800"/>
              </a:spcAft>
              <a:buNone/>
            </a:pPr>
            <a:r>
              <a:rPr lang="es-ES" sz="3600" dirty="0">
                <a:latin typeface="Calibri" panose="020F0502020204030204" pitchFamily="34" charset="0"/>
                <a:ea typeface="Calibri" panose="020F0502020204030204" pitchFamily="34" charset="0"/>
                <a:cs typeface="Times New Roman" panose="02020603050405020304" pitchFamily="18" charset="0"/>
              </a:rPr>
              <a:t>5.2.- Listado de todos los usuarios que han accedido a una URL del gestor</a:t>
            </a:r>
            <a:endParaRPr lang="es-EC" sz="3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ADC639E3-E22B-46E5-9102-9A47609F9906}"/>
              </a:ext>
            </a:extLst>
          </p:cNvPr>
          <p:cNvPicPr/>
          <p:nvPr/>
        </p:nvPicPr>
        <p:blipFill rotWithShape="1">
          <a:blip r:embed="rId2"/>
          <a:srcRect l="17988" t="12253" r="6773" b="36058"/>
          <a:stretch/>
        </p:blipFill>
        <p:spPr bwMode="auto">
          <a:xfrm>
            <a:off x="2863072" y="2183750"/>
            <a:ext cx="6516407" cy="3269354"/>
          </a:xfrm>
          <a:prstGeom prst="rect">
            <a:avLst/>
          </a:prstGeom>
          <a:ln>
            <a:noFill/>
          </a:ln>
          <a:extLst>
            <a:ext uri="{53640926-AAD7-44D8-BBD7-CCE9431645EC}">
              <a14:shadowObscured xmlns:a14="http://schemas.microsoft.com/office/drawing/2010/main"/>
            </a:ext>
          </a:extLst>
        </p:spPr>
      </p:pic>
      <p:pic>
        <p:nvPicPr>
          <p:cNvPr id="6" name="Picture 2" descr="Resultado de imagen para escuela politecnica nacio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7021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8717B172-0CAA-466B-812D-3E948FED568A}"/>
              </a:ext>
            </a:extLst>
          </p:cNvPr>
          <p:cNvSpPr>
            <a:spLocks noGrp="1"/>
          </p:cNvSpPr>
          <p:nvPr>
            <p:ph idx="1"/>
          </p:nvPr>
        </p:nvSpPr>
        <p:spPr>
          <a:xfrm>
            <a:off x="1019175" y="534988"/>
            <a:ext cx="9953625" cy="1251625"/>
          </a:xfrm>
          <a:prstGeom prst="rect">
            <a:avLst/>
          </a:prstGeom>
        </p:spPr>
        <p:txBody>
          <a:bodyPr wrap="square">
            <a:spAutoFit/>
          </a:bodyPr>
          <a:lstStyle/>
          <a:p>
            <a:pPr marL="65532" indent="0">
              <a:lnSpc>
                <a:spcPct val="107000"/>
              </a:lnSpc>
              <a:spcAft>
                <a:spcPts val="800"/>
              </a:spcAft>
              <a:buNone/>
            </a:pPr>
            <a:r>
              <a:rPr lang="es-ES" sz="3600" dirty="0">
                <a:latin typeface="Calibri" panose="020F0502020204030204" pitchFamily="34" charset="0"/>
                <a:ea typeface="Calibri" panose="020F0502020204030204" pitchFamily="34" charset="0"/>
                <a:cs typeface="Times New Roman" panose="02020603050405020304" pitchFamily="18" charset="0"/>
              </a:rPr>
              <a:t>5.3.- Listado de todos los usuarios que han accedido a la aplicación en un rango de tiempo específico.</a:t>
            </a:r>
            <a:endParaRPr lang="es-EC" sz="3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FAA70AD1-85FE-415F-8E35-09758FB16D33}"/>
              </a:ext>
            </a:extLst>
          </p:cNvPr>
          <p:cNvPicPr/>
          <p:nvPr/>
        </p:nvPicPr>
        <p:blipFill rotWithShape="1">
          <a:blip r:embed="rId2"/>
          <a:srcRect l="16938" t="16786" r="4844" b="29144"/>
          <a:stretch/>
        </p:blipFill>
        <p:spPr bwMode="auto">
          <a:xfrm>
            <a:off x="2397170" y="2116183"/>
            <a:ext cx="7589520" cy="4206240"/>
          </a:xfrm>
          <a:prstGeom prst="rect">
            <a:avLst/>
          </a:prstGeom>
          <a:ln>
            <a:noFill/>
          </a:ln>
          <a:extLst>
            <a:ext uri="{53640926-AAD7-44D8-BBD7-CCE9431645EC}">
              <a14:shadowObscured xmlns:a14="http://schemas.microsoft.com/office/drawing/2010/main"/>
            </a:ext>
          </a:extLst>
        </p:spPr>
      </p:pic>
      <p:pic>
        <p:nvPicPr>
          <p:cNvPr id="6" name="Picture 2" descr="Resultado de imagen para escuela politecnica nacio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4194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9D91AD3D-A62E-4F72-9DBB-50BFC35BE59C}"/>
              </a:ext>
            </a:extLst>
          </p:cNvPr>
          <p:cNvSpPr>
            <a:spLocks noGrp="1"/>
          </p:cNvSpPr>
          <p:nvPr>
            <p:ph idx="1"/>
          </p:nvPr>
        </p:nvSpPr>
        <p:spPr>
          <a:xfrm>
            <a:off x="1227138" y="457200"/>
            <a:ext cx="9745662" cy="1251625"/>
          </a:xfrm>
          <a:prstGeom prst="rect">
            <a:avLst/>
          </a:prstGeom>
        </p:spPr>
        <p:txBody>
          <a:bodyPr wrap="square">
            <a:spAutoFit/>
          </a:bodyPr>
          <a:lstStyle/>
          <a:p>
            <a:pPr marL="65532" indent="0">
              <a:lnSpc>
                <a:spcPct val="107000"/>
              </a:lnSpc>
              <a:spcAft>
                <a:spcPts val="800"/>
              </a:spcAft>
              <a:buNone/>
            </a:pPr>
            <a:r>
              <a:rPr lang="es-ES" sz="3600" dirty="0">
                <a:latin typeface="Calibri" panose="020F0502020204030204" pitchFamily="34" charset="0"/>
                <a:ea typeface="Calibri" panose="020F0502020204030204" pitchFamily="34" charset="0"/>
                <a:cs typeface="Times New Roman" panose="02020603050405020304" pitchFamily="18" charset="0"/>
              </a:rPr>
              <a:t>5.4.- Identificador del ultimo usuario que ha utilizado la aplicación.</a:t>
            </a:r>
            <a:endParaRPr lang="es-EC" sz="3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A25B5D9F-5FBF-463E-ABAB-F83C752A79BB}"/>
              </a:ext>
            </a:extLst>
          </p:cNvPr>
          <p:cNvPicPr/>
          <p:nvPr/>
        </p:nvPicPr>
        <p:blipFill rotWithShape="1">
          <a:blip r:embed="rId2"/>
          <a:srcRect l="17385" t="13056" r="6043" b="42196"/>
          <a:stretch/>
        </p:blipFill>
        <p:spPr bwMode="auto">
          <a:xfrm>
            <a:off x="2468086" y="2155371"/>
            <a:ext cx="7446645" cy="2977878"/>
          </a:xfrm>
          <a:prstGeom prst="rect">
            <a:avLst/>
          </a:prstGeom>
          <a:ln>
            <a:noFill/>
          </a:ln>
          <a:extLst>
            <a:ext uri="{53640926-AAD7-44D8-BBD7-CCE9431645EC}">
              <a14:shadowObscured xmlns:a14="http://schemas.microsoft.com/office/drawing/2010/main"/>
            </a:ext>
          </a:extLst>
        </p:spPr>
      </p:pic>
      <p:pic>
        <p:nvPicPr>
          <p:cNvPr id="6" name="Picture 2" descr="Resultado de imagen para escuela politecnica nacio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642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350D5BCA-B527-4A42-81CC-DA5E192F4C38}"/>
              </a:ext>
            </a:extLst>
          </p:cNvPr>
          <p:cNvSpPr>
            <a:spLocks noGrp="1"/>
          </p:cNvSpPr>
          <p:nvPr>
            <p:ph idx="1"/>
          </p:nvPr>
        </p:nvSpPr>
        <p:spPr>
          <a:xfrm>
            <a:off x="1006475" y="482600"/>
            <a:ext cx="10057765" cy="1277914"/>
          </a:xfrm>
          <a:prstGeom prst="rect">
            <a:avLst/>
          </a:prstGeom>
        </p:spPr>
        <p:txBody>
          <a:bodyPr wrap="square">
            <a:spAutoFit/>
          </a:bodyPr>
          <a:lstStyle/>
          <a:p>
            <a:pPr marL="65532" indent="0">
              <a:lnSpc>
                <a:spcPct val="107000"/>
              </a:lnSpc>
              <a:spcAft>
                <a:spcPts val="800"/>
              </a:spcAft>
              <a:buNone/>
            </a:pPr>
            <a:r>
              <a:rPr lang="es-ES" sz="3600" dirty="0">
                <a:latin typeface="Calibri" panose="020F0502020204030204" pitchFamily="34" charset="0"/>
                <a:ea typeface="Calibri" panose="020F0502020204030204" pitchFamily="34" charset="0"/>
                <a:cs typeface="Times New Roman" panose="02020603050405020304" pitchFamily="18" charset="0"/>
              </a:rPr>
              <a:t>5.5.- Listado de todas las URL almacenadas y el numero de accesos que ha tenido cada una.</a:t>
            </a:r>
            <a:endParaRPr lang="es-EC" sz="3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DAA8095F-670A-420A-A685-0A799422A392}"/>
              </a:ext>
            </a:extLst>
          </p:cNvPr>
          <p:cNvPicPr/>
          <p:nvPr/>
        </p:nvPicPr>
        <p:blipFill rotWithShape="1">
          <a:blip r:embed="rId2"/>
          <a:srcRect l="18736" t="17580" r="6144" b="28332"/>
          <a:stretch/>
        </p:blipFill>
        <p:spPr bwMode="auto">
          <a:xfrm>
            <a:off x="1894431" y="2129669"/>
            <a:ext cx="8190411" cy="4075188"/>
          </a:xfrm>
          <a:prstGeom prst="rect">
            <a:avLst/>
          </a:prstGeom>
          <a:ln>
            <a:noFill/>
          </a:ln>
          <a:extLst>
            <a:ext uri="{53640926-AAD7-44D8-BBD7-CCE9431645EC}">
              <a14:shadowObscured xmlns:a14="http://schemas.microsoft.com/office/drawing/2010/main"/>
            </a:ext>
          </a:extLst>
        </p:spPr>
      </p:pic>
      <p:pic>
        <p:nvPicPr>
          <p:cNvPr id="6" name="Picture 2" descr="Resultado de imagen para escuela politecnica nacio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1831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554480" y="2397035"/>
            <a:ext cx="9601200" cy="14859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8000" dirty="0" smtClean="0"/>
              <a:t>Ejercicio Fácil</a:t>
            </a:r>
            <a:endParaRPr lang="en-US" sz="8000" dirty="0"/>
          </a:p>
        </p:txBody>
      </p:sp>
    </p:spTree>
    <p:extLst>
      <p:ext uri="{BB962C8B-B14F-4D97-AF65-F5344CB8AC3E}">
        <p14:creationId xmlns:p14="http://schemas.microsoft.com/office/powerpoint/2010/main" val="38414850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Instalación y configuración</a:t>
            </a:r>
            <a:endParaRPr lang="en-US" dirty="0"/>
          </a:p>
        </p:txBody>
      </p:sp>
      <p:sp>
        <p:nvSpPr>
          <p:cNvPr id="3" name="Marcador de contenido 2"/>
          <p:cNvSpPr>
            <a:spLocks noGrp="1"/>
          </p:cNvSpPr>
          <p:nvPr>
            <p:ph idx="1"/>
          </p:nvPr>
        </p:nvSpPr>
        <p:spPr>
          <a:xfrm>
            <a:off x="1371600" y="1802674"/>
            <a:ext cx="9601200" cy="4293326"/>
          </a:xfrm>
        </p:spPr>
        <p:txBody>
          <a:bodyPr/>
          <a:lstStyle/>
          <a:p>
            <a:r>
              <a:rPr lang="es-ES" dirty="0" smtClean="0"/>
              <a:t>Nos descargamos </a:t>
            </a:r>
            <a:r>
              <a:rPr lang="es-ES" dirty="0" err="1" smtClean="0"/>
              <a:t>MongoDB</a:t>
            </a:r>
            <a:r>
              <a:rPr lang="es-ES" dirty="0" smtClean="0"/>
              <a:t> de la página oficial :</a:t>
            </a:r>
          </a:p>
          <a:p>
            <a:r>
              <a:rPr lang="en-US" dirty="0">
                <a:hlinkClick r:id="rId2"/>
              </a:rPr>
              <a:t>https://</a:t>
            </a:r>
            <a:r>
              <a:rPr lang="en-US" dirty="0" smtClean="0">
                <a:hlinkClick r:id="rId2"/>
              </a:rPr>
              <a:t>www.mongodb.com/es</a:t>
            </a:r>
            <a:endParaRPr lang="en-US" dirty="0" smtClean="0"/>
          </a:p>
          <a:p>
            <a:pPr marL="0" indent="0">
              <a:buNone/>
            </a:pPr>
            <a:endParaRPr lang="en-US" dirty="0"/>
          </a:p>
        </p:txBody>
      </p:sp>
      <p:sp>
        <p:nvSpPr>
          <p:cNvPr id="6" name="Rectangle 2"/>
          <p:cNvSpPr>
            <a:spLocks noChangeArrowheads="1"/>
          </p:cNvSpPr>
          <p:nvPr/>
        </p:nvSpPr>
        <p:spPr bwMode="auto">
          <a:xfrm>
            <a:off x="0" y="3187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4" name="Imagen 3"/>
          <p:cNvPicPr>
            <a:picLocks noChangeAspect="1"/>
          </p:cNvPicPr>
          <p:nvPr/>
        </p:nvPicPr>
        <p:blipFill rotWithShape="1">
          <a:blip r:embed="rId3"/>
          <a:srcRect l="1843" t="13125" r="1574" b="16875"/>
          <a:stretch/>
        </p:blipFill>
        <p:spPr>
          <a:xfrm>
            <a:off x="2645229" y="2964725"/>
            <a:ext cx="7053942" cy="2874372"/>
          </a:xfrm>
          <a:prstGeom prst="rect">
            <a:avLst/>
          </a:prstGeom>
        </p:spPr>
      </p:pic>
      <p:pic>
        <p:nvPicPr>
          <p:cNvPr id="7" name="Picture 2" descr="Resultado de imagen para escuela politecnica nacio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1806" y="5839097"/>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9288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54034" y="1567544"/>
            <a:ext cx="9117875" cy="3827416"/>
          </a:xfrm>
        </p:spPr>
        <p:txBody>
          <a:bodyPr>
            <a:noAutofit/>
          </a:bodyPr>
          <a:lstStyle/>
          <a:p>
            <a:r>
              <a:rPr lang="es-MX" sz="4000" dirty="0"/>
              <a:t>Crear una base de datos, en la cual se creará una colección con dos documentos en los que se escribirá el nombre, el apellido y la edad. Además buscar un documento por el campo nombre.</a:t>
            </a:r>
            <a:endParaRPr lang="en-US" sz="4000" dirty="0"/>
          </a:p>
          <a:p>
            <a:pPr marL="0" indent="0">
              <a:buNone/>
            </a:pPr>
            <a:endParaRPr lang="en-US" sz="3200" dirty="0"/>
          </a:p>
        </p:txBody>
      </p:sp>
      <p:sp>
        <p:nvSpPr>
          <p:cNvPr id="4" name="Título 1"/>
          <p:cNvSpPr>
            <a:spLocks noGrp="1"/>
          </p:cNvSpPr>
          <p:nvPr>
            <p:ph type="title"/>
          </p:nvPr>
        </p:nvSpPr>
        <p:spPr>
          <a:xfrm>
            <a:off x="1371600" y="685800"/>
            <a:ext cx="4807131" cy="58129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dirty="0" smtClean="0"/>
              <a:t>Ejercicio</a:t>
            </a:r>
            <a:endParaRPr lang="en-US" dirty="0"/>
          </a:p>
        </p:txBody>
      </p:sp>
      <p:pic>
        <p:nvPicPr>
          <p:cNvPr id="5" name="Picture 2" descr="Resultado de imagen para escuela politecnica nacio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2470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MX" sz="2800" dirty="0"/>
              <a:t>Usar el comando “use nombre-base-datos”</a:t>
            </a:r>
          </a:p>
          <a:p>
            <a:endParaRPr lang="en-US" dirty="0"/>
          </a:p>
        </p:txBody>
      </p:sp>
      <p:sp>
        <p:nvSpPr>
          <p:cNvPr id="4" name="Título 1"/>
          <p:cNvSpPr>
            <a:spLocks noGrp="1"/>
          </p:cNvSpPr>
          <p:nvPr>
            <p:ph type="title"/>
          </p:nvPr>
        </p:nvSpPr>
        <p:spPr>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dirty="0" smtClean="0"/>
              <a:t>Creación de la base</a:t>
            </a:r>
            <a:endParaRPr lang="en-US" dirty="0"/>
          </a:p>
        </p:txBody>
      </p:sp>
      <p:pic>
        <p:nvPicPr>
          <p:cNvPr id="5" name="Imagen 4"/>
          <p:cNvPicPr>
            <a:picLocks noChangeAspect="1"/>
          </p:cNvPicPr>
          <p:nvPr/>
        </p:nvPicPr>
        <p:blipFill rotWithShape="1">
          <a:blip r:embed="rId2"/>
          <a:srcRect l="28452" t="66190" r="52262" b="28096"/>
          <a:stretch/>
        </p:blipFill>
        <p:spPr>
          <a:xfrm>
            <a:off x="2587453" y="3390509"/>
            <a:ext cx="7167314" cy="1194553"/>
          </a:xfrm>
          <a:prstGeom prst="rect">
            <a:avLst/>
          </a:prstGeom>
        </p:spPr>
      </p:pic>
      <p:pic>
        <p:nvPicPr>
          <p:cNvPr id="6" name="Picture 2" descr="Resultado de imagen para escuela politecnica nacio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2292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MX" sz="2800" dirty="0"/>
              <a:t>Usar el comando “</a:t>
            </a:r>
            <a:r>
              <a:rPr lang="es-MX" sz="2800" dirty="0" err="1"/>
              <a:t>db.nombre-colecion.save</a:t>
            </a:r>
            <a:r>
              <a:rPr lang="es-MX" sz="2800" dirty="0"/>
              <a:t>(campos) o a su ves </a:t>
            </a:r>
            <a:r>
              <a:rPr lang="es-MX" sz="2800" dirty="0" err="1"/>
              <a:t>db.nombre-colección.insert</a:t>
            </a:r>
            <a:r>
              <a:rPr lang="es-MX" sz="2800" dirty="0"/>
              <a:t>(campos)”</a:t>
            </a:r>
          </a:p>
          <a:p>
            <a:endParaRPr lang="en-US" dirty="0"/>
          </a:p>
        </p:txBody>
      </p:sp>
      <p:sp>
        <p:nvSpPr>
          <p:cNvPr id="4" name="Título 1"/>
          <p:cNvSpPr>
            <a:spLocks noGrp="1"/>
          </p:cNvSpPr>
          <p:nvPr>
            <p:ph type="title"/>
          </p:nvPr>
        </p:nvSpPr>
        <p:spPr>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dirty="0" smtClean="0"/>
              <a:t>Creación de la colección</a:t>
            </a:r>
            <a:endParaRPr lang="en-US" dirty="0"/>
          </a:p>
        </p:txBody>
      </p:sp>
      <p:pic>
        <p:nvPicPr>
          <p:cNvPr id="5" name="Imagen 4"/>
          <p:cNvPicPr>
            <a:picLocks noChangeAspect="1"/>
          </p:cNvPicPr>
          <p:nvPr/>
        </p:nvPicPr>
        <p:blipFill rotWithShape="1">
          <a:blip r:embed="rId2"/>
          <a:srcRect l="28989" t="64603" r="45833" b="31654"/>
          <a:stretch/>
        </p:blipFill>
        <p:spPr>
          <a:xfrm>
            <a:off x="1371600" y="3847693"/>
            <a:ext cx="9911404" cy="828810"/>
          </a:xfrm>
          <a:prstGeom prst="rect">
            <a:avLst/>
          </a:prstGeom>
        </p:spPr>
      </p:pic>
      <p:pic>
        <p:nvPicPr>
          <p:cNvPr id="6" name="Picture 2" descr="Resultado de imagen para escuela politecnica nacio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7877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MX" sz="2800" dirty="0"/>
              <a:t>Usar el comando “</a:t>
            </a:r>
            <a:r>
              <a:rPr lang="es-MX" sz="2800" dirty="0" err="1"/>
              <a:t>db.nombre-coleccion.find</a:t>
            </a:r>
            <a:r>
              <a:rPr lang="es-MX" sz="2800" dirty="0"/>
              <a:t>(campo por el que se quiere buscar)”</a:t>
            </a:r>
          </a:p>
          <a:p>
            <a:pPr marL="0" indent="0">
              <a:buNone/>
            </a:pPr>
            <a:endParaRPr lang="en-US" dirty="0"/>
          </a:p>
        </p:txBody>
      </p:sp>
      <p:sp>
        <p:nvSpPr>
          <p:cNvPr id="4" name="Título 1"/>
          <p:cNvSpPr>
            <a:spLocks noGrp="1"/>
          </p:cNvSpPr>
          <p:nvPr>
            <p:ph type="title"/>
          </p:nvPr>
        </p:nvSpPr>
        <p:spPr>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dirty="0" smtClean="0"/>
              <a:t>Buscar documento</a:t>
            </a:r>
            <a:endParaRPr lang="en-US" dirty="0"/>
          </a:p>
        </p:txBody>
      </p:sp>
      <p:pic>
        <p:nvPicPr>
          <p:cNvPr id="5" name="Imagen 4"/>
          <p:cNvPicPr>
            <a:picLocks noChangeAspect="1"/>
          </p:cNvPicPr>
          <p:nvPr/>
        </p:nvPicPr>
        <p:blipFill rotWithShape="1">
          <a:blip r:embed="rId2"/>
          <a:srcRect l="27500" t="65555" r="49687" b="22963"/>
          <a:stretch/>
        </p:blipFill>
        <p:spPr>
          <a:xfrm>
            <a:off x="2653899" y="3602763"/>
            <a:ext cx="7391755" cy="2092643"/>
          </a:xfrm>
          <a:prstGeom prst="rect">
            <a:avLst/>
          </a:prstGeom>
        </p:spPr>
      </p:pic>
      <p:pic>
        <p:nvPicPr>
          <p:cNvPr id="6" name="Picture 2" descr="Resultado de imagen para escuela politecnica nacio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5645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96084" y="1089800"/>
            <a:ext cx="9144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4002" y="4242859"/>
            <a:ext cx="6726059" cy="27594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357794" y="4243840"/>
            <a:ext cx="2307831" cy="27694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24001" y="2590077"/>
            <a:ext cx="6726555" cy="1660525"/>
          </a:xfrm>
          <a:custGeom>
            <a:avLst/>
            <a:gdLst/>
            <a:ahLst/>
            <a:cxnLst/>
            <a:rect l="l" t="t" r="r" b="b"/>
            <a:pathLst>
              <a:path w="6726555" h="1660525">
                <a:moveTo>
                  <a:pt x="6726059" y="0"/>
                </a:moveTo>
                <a:lnTo>
                  <a:pt x="0" y="0"/>
                </a:lnTo>
                <a:lnTo>
                  <a:pt x="0" y="1660334"/>
                </a:lnTo>
                <a:lnTo>
                  <a:pt x="6726059" y="1660334"/>
                </a:lnTo>
                <a:lnTo>
                  <a:pt x="6726059" y="0"/>
                </a:lnTo>
                <a:close/>
              </a:path>
            </a:pathLst>
          </a:custGeom>
          <a:solidFill>
            <a:srgbClr val="FFFFFF"/>
          </a:solidFill>
        </p:spPr>
        <p:txBody>
          <a:bodyPr wrap="square" lIns="0" tIns="0" rIns="0" bIns="0" rtlCol="0"/>
          <a:lstStyle/>
          <a:p>
            <a:endParaRPr/>
          </a:p>
        </p:txBody>
      </p:sp>
      <p:sp>
        <p:nvSpPr>
          <p:cNvPr id="9" name="object 9"/>
          <p:cNvSpPr txBox="1">
            <a:spLocks noGrp="1"/>
          </p:cNvSpPr>
          <p:nvPr>
            <p:ph type="title"/>
          </p:nvPr>
        </p:nvSpPr>
        <p:spPr>
          <a:xfrm>
            <a:off x="2450421" y="2982199"/>
            <a:ext cx="5574665" cy="807913"/>
          </a:xfrm>
          <a:prstGeom prst="rect">
            <a:avLst/>
          </a:prstGeom>
        </p:spPr>
        <p:txBody>
          <a:bodyPr vert="horz" wrap="square" lIns="0" tIns="12700" rIns="0" bIns="0" rtlCol="0" anchor="t">
            <a:spAutoFit/>
          </a:bodyPr>
          <a:lstStyle/>
          <a:p>
            <a:pPr marL="12700">
              <a:lnSpc>
                <a:spcPts val="6155"/>
              </a:lnSpc>
              <a:spcBef>
                <a:spcPts val="100"/>
              </a:spcBef>
            </a:pPr>
            <a:r>
              <a:rPr sz="5400" spc="85" dirty="0"/>
              <a:t> </a:t>
            </a:r>
            <a:r>
              <a:rPr lang="es-MX" sz="5400" spc="-5" dirty="0"/>
              <a:t>Evaluación</a:t>
            </a:r>
            <a:endParaRPr sz="5400" dirty="0"/>
          </a:p>
        </p:txBody>
      </p:sp>
    </p:spTree>
    <p:extLst>
      <p:ext uri="{BB962C8B-B14F-4D97-AF65-F5344CB8AC3E}">
        <p14:creationId xmlns:p14="http://schemas.microsoft.com/office/powerpoint/2010/main" val="4784662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191000" y="471845"/>
            <a:ext cx="3962400" cy="1120820"/>
          </a:xfrm>
          <a:prstGeom prst="rect">
            <a:avLst/>
          </a:prstGeom>
        </p:spPr>
        <p:txBody>
          <a:bodyPr vert="horz" wrap="square" lIns="0" tIns="12700" rIns="0" bIns="0" rtlCol="0" anchor="t">
            <a:spAutoFit/>
          </a:bodyPr>
          <a:lstStyle/>
          <a:p>
            <a:pPr marL="12700">
              <a:lnSpc>
                <a:spcPct val="100000"/>
              </a:lnSpc>
              <a:spcBef>
                <a:spcPts val="100"/>
              </a:spcBef>
            </a:pPr>
            <a:r>
              <a:rPr lang="es-ES" sz="3600" spc="-5" dirty="0"/>
              <a:t>ENUNCIADO DEL PROBLEMA</a:t>
            </a:r>
            <a:endParaRPr sz="3600" dirty="0"/>
          </a:p>
        </p:txBody>
      </p:sp>
      <p:sp>
        <p:nvSpPr>
          <p:cNvPr id="4" name="object 4"/>
          <p:cNvSpPr txBox="1"/>
          <p:nvPr/>
        </p:nvSpPr>
        <p:spPr>
          <a:xfrm>
            <a:off x="2136140" y="2057401"/>
            <a:ext cx="7697470" cy="4357475"/>
          </a:xfrm>
          <a:prstGeom prst="rect">
            <a:avLst/>
          </a:prstGeom>
        </p:spPr>
        <p:txBody>
          <a:bodyPr vert="horz" wrap="square" lIns="0" tIns="50800" rIns="0" bIns="0" rtlCol="0">
            <a:spAutoFit/>
          </a:bodyPr>
          <a:lstStyle/>
          <a:p>
            <a:pPr marL="241300" marR="5715" indent="-228600">
              <a:lnSpc>
                <a:spcPts val="2370"/>
              </a:lnSpc>
              <a:spcBef>
                <a:spcPts val="400"/>
              </a:spcBef>
              <a:buFont typeface="Arial"/>
              <a:buChar char="•"/>
              <a:tabLst>
                <a:tab pos="240665" algn="l"/>
                <a:tab pos="241300" algn="l"/>
              </a:tabLst>
            </a:pPr>
            <a:r>
              <a:rPr sz="2200" dirty="0">
                <a:latin typeface="Trebuchet MS"/>
                <a:cs typeface="Trebuchet MS"/>
              </a:rPr>
              <a:t>Se </a:t>
            </a:r>
            <a:r>
              <a:rPr sz="2200" spc="-5" dirty="0">
                <a:latin typeface="Trebuchet MS"/>
                <a:cs typeface="Trebuchet MS"/>
              </a:rPr>
              <a:t>precisa diseñar un blog de noticias donde los </a:t>
            </a:r>
            <a:r>
              <a:rPr sz="2200" spc="-10" dirty="0">
                <a:latin typeface="Trebuchet MS"/>
                <a:cs typeface="Trebuchet MS"/>
              </a:rPr>
              <a:t>usuarios  </a:t>
            </a:r>
            <a:r>
              <a:rPr sz="2200" spc="-5" dirty="0">
                <a:latin typeface="Trebuchet MS"/>
                <a:cs typeface="Trebuchet MS"/>
              </a:rPr>
              <a:t>registrados pueda publicar sus</a:t>
            </a:r>
            <a:r>
              <a:rPr sz="2200" spc="-30" dirty="0">
                <a:latin typeface="Trebuchet MS"/>
                <a:cs typeface="Trebuchet MS"/>
              </a:rPr>
              <a:t> </a:t>
            </a:r>
            <a:r>
              <a:rPr sz="2200" spc="-5" dirty="0">
                <a:latin typeface="Trebuchet MS"/>
                <a:cs typeface="Trebuchet MS"/>
              </a:rPr>
              <a:t>comentarios:</a:t>
            </a:r>
            <a:endParaRPr sz="2200" dirty="0">
              <a:latin typeface="Trebuchet MS"/>
              <a:cs typeface="Trebuchet MS"/>
            </a:endParaRPr>
          </a:p>
          <a:p>
            <a:pPr marL="698500" marR="5080" lvl="1" indent="-228600" algn="just">
              <a:lnSpc>
                <a:spcPts val="2270"/>
              </a:lnSpc>
              <a:spcBef>
                <a:spcPts val="1210"/>
              </a:spcBef>
              <a:buFont typeface="Arial"/>
              <a:buChar char="•"/>
              <a:tabLst>
                <a:tab pos="698500" algn="l"/>
              </a:tabLst>
            </a:pPr>
            <a:r>
              <a:rPr sz="2100" spc="-5" dirty="0">
                <a:latin typeface="Trebuchet MS"/>
                <a:cs typeface="Trebuchet MS"/>
              </a:rPr>
              <a:t>Cada autor </a:t>
            </a:r>
            <a:r>
              <a:rPr sz="2100" dirty="0">
                <a:latin typeface="Trebuchet MS"/>
                <a:cs typeface="Trebuchet MS"/>
              </a:rPr>
              <a:t>tiene un </a:t>
            </a:r>
            <a:r>
              <a:rPr sz="2100" spc="-5" dirty="0">
                <a:latin typeface="Trebuchet MS"/>
                <a:cs typeface="Trebuchet MS"/>
              </a:rPr>
              <a:t>nombre, </a:t>
            </a:r>
            <a:r>
              <a:rPr sz="2100" dirty="0">
                <a:latin typeface="Trebuchet MS"/>
                <a:cs typeface="Trebuchet MS"/>
              </a:rPr>
              <a:t>un </a:t>
            </a:r>
            <a:r>
              <a:rPr sz="2100" spc="-5" dirty="0">
                <a:latin typeface="Trebuchet MS"/>
                <a:cs typeface="Trebuchet MS"/>
              </a:rPr>
              <a:t>nombre </a:t>
            </a:r>
            <a:r>
              <a:rPr sz="2100" dirty="0">
                <a:latin typeface="Trebuchet MS"/>
                <a:cs typeface="Trebuchet MS"/>
              </a:rPr>
              <a:t>de </a:t>
            </a:r>
            <a:r>
              <a:rPr sz="2100" spc="-5" dirty="0">
                <a:latin typeface="Trebuchet MS"/>
                <a:cs typeface="Trebuchet MS"/>
              </a:rPr>
              <a:t>usuario, </a:t>
            </a:r>
            <a:r>
              <a:rPr sz="2100" dirty="0">
                <a:latin typeface="Trebuchet MS"/>
                <a:cs typeface="Trebuchet MS"/>
              </a:rPr>
              <a:t>una  cuenta de </a:t>
            </a:r>
            <a:r>
              <a:rPr sz="2100" spc="-45" dirty="0">
                <a:latin typeface="Trebuchet MS"/>
                <a:cs typeface="Trebuchet MS"/>
              </a:rPr>
              <a:t>Twitter </a:t>
            </a:r>
            <a:r>
              <a:rPr sz="2100" dirty="0">
                <a:latin typeface="Trebuchet MS"/>
                <a:cs typeface="Trebuchet MS"/>
              </a:rPr>
              <a:t>y una </a:t>
            </a:r>
            <a:r>
              <a:rPr sz="2100" spc="-5" dirty="0">
                <a:latin typeface="Trebuchet MS"/>
                <a:cs typeface="Trebuchet MS"/>
              </a:rPr>
              <a:t>descripción. Además, </a:t>
            </a:r>
            <a:r>
              <a:rPr sz="2100" dirty="0">
                <a:latin typeface="Trebuchet MS"/>
                <a:cs typeface="Trebuchet MS"/>
              </a:rPr>
              <a:t>de </a:t>
            </a:r>
            <a:r>
              <a:rPr sz="2100" spc="-5" dirty="0">
                <a:latin typeface="Trebuchet MS"/>
                <a:cs typeface="Trebuchet MS"/>
              </a:rPr>
              <a:t>forma  opcional, </a:t>
            </a:r>
            <a:r>
              <a:rPr sz="2100" dirty="0">
                <a:latin typeface="Trebuchet MS"/>
                <a:cs typeface="Trebuchet MS"/>
              </a:rPr>
              <a:t>los </a:t>
            </a:r>
            <a:r>
              <a:rPr sz="2100" spc="-5" dirty="0">
                <a:latin typeface="Trebuchet MS"/>
                <a:cs typeface="Trebuchet MS"/>
              </a:rPr>
              <a:t>usuarios </a:t>
            </a:r>
            <a:r>
              <a:rPr sz="2100" dirty="0">
                <a:latin typeface="Trebuchet MS"/>
                <a:cs typeface="Trebuchet MS"/>
              </a:rPr>
              <a:t>pueden </a:t>
            </a:r>
            <a:r>
              <a:rPr sz="2100" spc="-5" dirty="0">
                <a:latin typeface="Trebuchet MS"/>
                <a:cs typeface="Trebuchet MS"/>
              </a:rPr>
              <a:t>proporcionar como datos </a:t>
            </a:r>
            <a:r>
              <a:rPr sz="2100" dirty="0">
                <a:latin typeface="Trebuchet MS"/>
                <a:cs typeface="Trebuchet MS"/>
              </a:rPr>
              <a:t>su  </a:t>
            </a:r>
            <a:r>
              <a:rPr sz="2100" spc="-5" dirty="0">
                <a:latin typeface="Trebuchet MS"/>
                <a:cs typeface="Trebuchet MS"/>
              </a:rPr>
              <a:t>dirección postal </a:t>
            </a:r>
            <a:r>
              <a:rPr sz="2100" dirty="0">
                <a:latin typeface="Trebuchet MS"/>
                <a:cs typeface="Trebuchet MS"/>
              </a:rPr>
              <a:t>(calle, </a:t>
            </a:r>
            <a:r>
              <a:rPr sz="2100" spc="-5" dirty="0">
                <a:latin typeface="Trebuchet MS"/>
                <a:cs typeface="Trebuchet MS"/>
              </a:rPr>
              <a:t>número, puerta, </a:t>
            </a:r>
            <a:r>
              <a:rPr sz="2100" spc="-85" dirty="0">
                <a:latin typeface="Trebuchet MS"/>
                <a:cs typeface="Trebuchet MS"/>
              </a:rPr>
              <a:t>C.P., </a:t>
            </a:r>
            <a:r>
              <a:rPr sz="2100" dirty="0">
                <a:latin typeface="Trebuchet MS"/>
                <a:cs typeface="Trebuchet MS"/>
              </a:rPr>
              <a:t>ciudad) o  sus </a:t>
            </a:r>
            <a:r>
              <a:rPr sz="2100" spc="-5" dirty="0">
                <a:latin typeface="Trebuchet MS"/>
                <a:cs typeface="Trebuchet MS"/>
              </a:rPr>
              <a:t>teléfonos </a:t>
            </a:r>
            <a:r>
              <a:rPr sz="2100" dirty="0">
                <a:latin typeface="Trebuchet MS"/>
                <a:cs typeface="Trebuchet MS"/>
              </a:rPr>
              <a:t>de </a:t>
            </a:r>
            <a:r>
              <a:rPr sz="2100" spc="-5" dirty="0">
                <a:latin typeface="Trebuchet MS"/>
                <a:cs typeface="Trebuchet MS"/>
              </a:rPr>
              <a:t>contacto </a:t>
            </a:r>
            <a:r>
              <a:rPr sz="2100" dirty="0">
                <a:latin typeface="Trebuchet MS"/>
                <a:cs typeface="Trebuchet MS"/>
              </a:rPr>
              <a:t>(pueden tener</a:t>
            </a:r>
            <a:r>
              <a:rPr sz="2100" spc="20" dirty="0">
                <a:latin typeface="Trebuchet MS"/>
                <a:cs typeface="Trebuchet MS"/>
              </a:rPr>
              <a:t> </a:t>
            </a:r>
            <a:r>
              <a:rPr sz="2100" spc="-5" dirty="0">
                <a:latin typeface="Trebuchet MS"/>
                <a:cs typeface="Trebuchet MS"/>
              </a:rPr>
              <a:t>varios).</a:t>
            </a:r>
            <a:endParaRPr sz="2100" dirty="0">
              <a:latin typeface="Trebuchet MS"/>
              <a:cs typeface="Trebuchet MS"/>
            </a:endParaRPr>
          </a:p>
          <a:p>
            <a:pPr marL="698500" marR="5715" lvl="1" indent="-228600" algn="just">
              <a:lnSpc>
                <a:spcPts val="2270"/>
              </a:lnSpc>
              <a:spcBef>
                <a:spcPts val="1180"/>
              </a:spcBef>
              <a:buFont typeface="Arial"/>
              <a:buChar char="•"/>
              <a:tabLst>
                <a:tab pos="698500" algn="l"/>
              </a:tabLst>
            </a:pPr>
            <a:r>
              <a:rPr sz="2100" spc="-5" dirty="0">
                <a:latin typeface="Trebuchet MS"/>
                <a:cs typeface="Trebuchet MS"/>
              </a:rPr>
              <a:t>Las noticias </a:t>
            </a:r>
            <a:r>
              <a:rPr sz="2100" dirty="0">
                <a:latin typeface="Trebuchet MS"/>
                <a:cs typeface="Trebuchet MS"/>
              </a:rPr>
              <a:t>tienen un título, un cuerpo y una </a:t>
            </a:r>
            <a:r>
              <a:rPr sz="2100" spc="-5" dirty="0">
                <a:latin typeface="Trebuchet MS"/>
                <a:cs typeface="Trebuchet MS"/>
              </a:rPr>
              <a:t>fecha </a:t>
            </a:r>
            <a:r>
              <a:rPr sz="2100" spc="5" dirty="0">
                <a:latin typeface="Trebuchet MS"/>
                <a:cs typeface="Trebuchet MS"/>
              </a:rPr>
              <a:t>de  </a:t>
            </a:r>
            <a:r>
              <a:rPr sz="2100" dirty="0">
                <a:latin typeface="Trebuchet MS"/>
                <a:cs typeface="Trebuchet MS"/>
              </a:rPr>
              <a:t>publicación. </a:t>
            </a:r>
            <a:r>
              <a:rPr sz="2100" spc="-5" dirty="0">
                <a:latin typeface="Trebuchet MS"/>
                <a:cs typeface="Trebuchet MS"/>
              </a:rPr>
              <a:t>Son </a:t>
            </a:r>
            <a:r>
              <a:rPr sz="2100" dirty="0">
                <a:latin typeface="Trebuchet MS"/>
                <a:cs typeface="Trebuchet MS"/>
              </a:rPr>
              <a:t>publicadas por un </a:t>
            </a:r>
            <a:r>
              <a:rPr sz="2100" spc="-5" dirty="0">
                <a:latin typeface="Trebuchet MS"/>
                <a:cs typeface="Trebuchet MS"/>
              </a:rPr>
              <a:t>autor </a:t>
            </a:r>
            <a:r>
              <a:rPr sz="2100" dirty="0">
                <a:latin typeface="Trebuchet MS"/>
                <a:cs typeface="Trebuchet MS"/>
              </a:rPr>
              <a:t>y pueden  contener o </a:t>
            </a:r>
            <a:r>
              <a:rPr sz="2100" spc="-5" dirty="0">
                <a:latin typeface="Trebuchet MS"/>
                <a:cs typeface="Trebuchet MS"/>
              </a:rPr>
              <a:t>no, </a:t>
            </a:r>
            <a:r>
              <a:rPr sz="2100" dirty="0">
                <a:latin typeface="Trebuchet MS"/>
                <a:cs typeface="Trebuchet MS"/>
              </a:rPr>
              <a:t>una lista de</a:t>
            </a:r>
            <a:r>
              <a:rPr sz="2100" spc="5" dirty="0">
                <a:latin typeface="Trebuchet MS"/>
                <a:cs typeface="Trebuchet MS"/>
              </a:rPr>
              <a:t> </a:t>
            </a:r>
            <a:r>
              <a:rPr sz="2100" spc="-5" dirty="0">
                <a:latin typeface="Trebuchet MS"/>
                <a:cs typeface="Trebuchet MS"/>
              </a:rPr>
              <a:t>tags.</a:t>
            </a:r>
            <a:endParaRPr sz="2100" dirty="0">
              <a:latin typeface="Trebuchet MS"/>
              <a:cs typeface="Trebuchet MS"/>
            </a:endParaRPr>
          </a:p>
          <a:p>
            <a:pPr marL="698500" marR="5080" lvl="1" indent="-228600" algn="just">
              <a:lnSpc>
                <a:spcPct val="90600"/>
              </a:lnSpc>
              <a:spcBef>
                <a:spcPts val="1145"/>
              </a:spcBef>
              <a:buFont typeface="Arial"/>
              <a:buChar char="•"/>
              <a:tabLst>
                <a:tab pos="698500" algn="l"/>
              </a:tabLst>
            </a:pPr>
            <a:r>
              <a:rPr sz="2100" spc="-5" dirty="0">
                <a:latin typeface="Trebuchet MS"/>
                <a:cs typeface="Trebuchet MS"/>
              </a:rPr>
              <a:t>Las noticias </a:t>
            </a:r>
            <a:r>
              <a:rPr sz="2100" dirty="0">
                <a:latin typeface="Trebuchet MS"/>
                <a:cs typeface="Trebuchet MS"/>
              </a:rPr>
              <a:t>reciben </a:t>
            </a:r>
            <a:r>
              <a:rPr sz="2100" spc="-5" dirty="0">
                <a:latin typeface="Trebuchet MS"/>
                <a:cs typeface="Trebuchet MS"/>
              </a:rPr>
              <a:t>comentarios, </a:t>
            </a:r>
            <a:r>
              <a:rPr sz="2100" dirty="0">
                <a:latin typeface="Trebuchet MS"/>
                <a:cs typeface="Trebuchet MS"/>
              </a:rPr>
              <a:t>quedando </a:t>
            </a:r>
            <a:r>
              <a:rPr sz="2100" spc="-5" dirty="0">
                <a:latin typeface="Trebuchet MS"/>
                <a:cs typeface="Trebuchet MS"/>
              </a:rPr>
              <a:t>registrado </a:t>
            </a:r>
            <a:r>
              <a:rPr sz="2100" spc="5" dirty="0">
                <a:latin typeface="Trebuchet MS"/>
                <a:cs typeface="Trebuchet MS"/>
              </a:rPr>
              <a:t>la  </a:t>
            </a:r>
            <a:r>
              <a:rPr sz="2100" spc="-5" dirty="0">
                <a:latin typeface="Trebuchet MS"/>
                <a:cs typeface="Trebuchet MS"/>
              </a:rPr>
              <a:t>persona </a:t>
            </a:r>
            <a:r>
              <a:rPr sz="2100" dirty="0">
                <a:latin typeface="Trebuchet MS"/>
                <a:cs typeface="Trebuchet MS"/>
              </a:rPr>
              <a:t>que lo </a:t>
            </a:r>
            <a:r>
              <a:rPr sz="2100" spc="-5" dirty="0">
                <a:latin typeface="Trebuchet MS"/>
                <a:cs typeface="Trebuchet MS"/>
              </a:rPr>
              <a:t>escribió, </a:t>
            </a:r>
            <a:r>
              <a:rPr sz="2100" dirty="0">
                <a:latin typeface="Trebuchet MS"/>
                <a:cs typeface="Trebuchet MS"/>
              </a:rPr>
              <a:t>el </a:t>
            </a:r>
            <a:r>
              <a:rPr sz="2100" spc="-5" dirty="0">
                <a:latin typeface="Trebuchet MS"/>
                <a:cs typeface="Trebuchet MS"/>
              </a:rPr>
              <a:t>comentario escrito </a:t>
            </a:r>
            <a:r>
              <a:rPr sz="2100" dirty="0">
                <a:latin typeface="Trebuchet MS"/>
                <a:cs typeface="Trebuchet MS"/>
              </a:rPr>
              <a:t>y el  </a:t>
            </a:r>
            <a:r>
              <a:rPr sz="2100" spc="-5" dirty="0">
                <a:latin typeface="Trebuchet MS"/>
                <a:cs typeface="Trebuchet MS"/>
              </a:rPr>
              <a:t>momento </a:t>
            </a:r>
            <a:r>
              <a:rPr sz="2100" dirty="0">
                <a:latin typeface="Trebuchet MS"/>
                <a:cs typeface="Trebuchet MS"/>
              </a:rPr>
              <a:t>en el que lo</a:t>
            </a:r>
            <a:r>
              <a:rPr sz="2100" spc="20" dirty="0">
                <a:latin typeface="Trebuchet MS"/>
                <a:cs typeface="Trebuchet MS"/>
              </a:rPr>
              <a:t> </a:t>
            </a:r>
            <a:r>
              <a:rPr sz="2100" spc="-5" dirty="0">
                <a:latin typeface="Trebuchet MS"/>
                <a:cs typeface="Trebuchet MS"/>
              </a:rPr>
              <a:t>hizo.</a:t>
            </a:r>
            <a:endParaRPr sz="2100" dirty="0">
              <a:latin typeface="Trebuchet MS"/>
              <a:cs typeface="Trebuchet MS"/>
            </a:endParaRPr>
          </a:p>
        </p:txBody>
      </p:sp>
    </p:spTree>
    <p:extLst>
      <p:ext uri="{BB962C8B-B14F-4D97-AF65-F5344CB8AC3E}">
        <p14:creationId xmlns:p14="http://schemas.microsoft.com/office/powerpoint/2010/main" val="24982763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83073" y="263505"/>
            <a:ext cx="6869795" cy="751488"/>
          </a:xfrm>
          <a:prstGeom prst="rect">
            <a:avLst/>
          </a:prstGeom>
        </p:spPr>
        <p:txBody>
          <a:bodyPr vert="horz" wrap="square" lIns="0" tIns="12700" rIns="0" bIns="0" rtlCol="0" anchor="t">
            <a:spAutoFit/>
          </a:bodyPr>
          <a:lstStyle/>
          <a:p>
            <a:pPr marL="12700">
              <a:lnSpc>
                <a:spcPct val="100000"/>
              </a:lnSpc>
              <a:spcBef>
                <a:spcPts val="100"/>
              </a:spcBef>
            </a:pPr>
            <a:r>
              <a:rPr sz="4800" dirty="0" err="1"/>
              <a:t>Diseño</a:t>
            </a:r>
            <a:endParaRPr dirty="0"/>
          </a:p>
        </p:txBody>
      </p:sp>
      <p:grpSp>
        <p:nvGrpSpPr>
          <p:cNvPr id="5" name="object 5"/>
          <p:cNvGrpSpPr/>
          <p:nvPr/>
        </p:nvGrpSpPr>
        <p:grpSpPr>
          <a:xfrm>
            <a:off x="1524001" y="1368849"/>
            <a:ext cx="9107805" cy="5113020"/>
            <a:chOff x="0" y="1628805"/>
            <a:chExt cx="9107805" cy="5113020"/>
          </a:xfrm>
        </p:grpSpPr>
        <p:sp>
          <p:nvSpPr>
            <p:cNvPr id="6" name="object 6"/>
            <p:cNvSpPr/>
            <p:nvPr/>
          </p:nvSpPr>
          <p:spPr>
            <a:xfrm>
              <a:off x="0" y="1628805"/>
              <a:ext cx="9107805" cy="5113020"/>
            </a:xfrm>
            <a:custGeom>
              <a:avLst/>
              <a:gdLst/>
              <a:ahLst/>
              <a:cxnLst/>
              <a:rect l="l" t="t" r="r" b="b"/>
              <a:pathLst>
                <a:path w="9107805" h="5113020">
                  <a:moveTo>
                    <a:pt x="9107652" y="0"/>
                  </a:moveTo>
                  <a:lnTo>
                    <a:pt x="0" y="0"/>
                  </a:lnTo>
                  <a:lnTo>
                    <a:pt x="0" y="5112562"/>
                  </a:lnTo>
                  <a:lnTo>
                    <a:pt x="9107652" y="5112562"/>
                  </a:lnTo>
                  <a:lnTo>
                    <a:pt x="9107652" y="0"/>
                  </a:lnTo>
                  <a:close/>
                </a:path>
              </a:pathLst>
            </a:custGeom>
            <a:solidFill>
              <a:srgbClr val="595959"/>
            </a:solidFill>
          </p:spPr>
          <p:txBody>
            <a:bodyPr wrap="square" lIns="0" tIns="0" rIns="0" bIns="0" rtlCol="0"/>
            <a:lstStyle/>
            <a:p>
              <a:endParaRPr/>
            </a:p>
          </p:txBody>
        </p:sp>
        <p:sp>
          <p:nvSpPr>
            <p:cNvPr id="7" name="object 7"/>
            <p:cNvSpPr/>
            <p:nvPr/>
          </p:nvSpPr>
          <p:spPr>
            <a:xfrm>
              <a:off x="71864" y="2244229"/>
              <a:ext cx="3210560" cy="2727325"/>
            </a:xfrm>
            <a:custGeom>
              <a:avLst/>
              <a:gdLst/>
              <a:ahLst/>
              <a:cxnLst/>
              <a:rect l="l" t="t" r="r" b="b"/>
              <a:pathLst>
                <a:path w="3210560" h="2727325">
                  <a:moveTo>
                    <a:pt x="0" y="2726880"/>
                  </a:moveTo>
                  <a:lnTo>
                    <a:pt x="3210115" y="2726880"/>
                  </a:lnTo>
                  <a:lnTo>
                    <a:pt x="3210115" y="0"/>
                  </a:lnTo>
                  <a:lnTo>
                    <a:pt x="0" y="0"/>
                  </a:lnTo>
                  <a:lnTo>
                    <a:pt x="0" y="2726880"/>
                  </a:lnTo>
                  <a:close/>
                </a:path>
              </a:pathLst>
            </a:custGeom>
            <a:solidFill>
              <a:srgbClr val="F1F1F1"/>
            </a:solidFill>
          </p:spPr>
          <p:txBody>
            <a:bodyPr wrap="square" lIns="0" tIns="0" rIns="0" bIns="0" rtlCol="0"/>
            <a:lstStyle/>
            <a:p>
              <a:endParaRPr/>
            </a:p>
          </p:txBody>
        </p:sp>
        <p:sp>
          <p:nvSpPr>
            <p:cNvPr id="8" name="object 8"/>
            <p:cNvSpPr/>
            <p:nvPr/>
          </p:nvSpPr>
          <p:spPr>
            <a:xfrm>
              <a:off x="71864" y="1654946"/>
              <a:ext cx="3210560" cy="3316604"/>
            </a:xfrm>
            <a:custGeom>
              <a:avLst/>
              <a:gdLst/>
              <a:ahLst/>
              <a:cxnLst/>
              <a:rect l="l" t="t" r="r" b="b"/>
              <a:pathLst>
                <a:path w="3210560" h="3316604">
                  <a:moveTo>
                    <a:pt x="0" y="3316155"/>
                  </a:moveTo>
                  <a:lnTo>
                    <a:pt x="3210118" y="3316155"/>
                  </a:lnTo>
                  <a:lnTo>
                    <a:pt x="3210118" y="0"/>
                  </a:lnTo>
                  <a:lnTo>
                    <a:pt x="0" y="0"/>
                  </a:lnTo>
                  <a:lnTo>
                    <a:pt x="0" y="3316155"/>
                  </a:lnTo>
                  <a:close/>
                </a:path>
              </a:pathLst>
            </a:custGeom>
            <a:ln w="13084">
              <a:solidFill>
                <a:srgbClr val="FFFFFF"/>
              </a:solidFill>
            </a:ln>
          </p:spPr>
          <p:txBody>
            <a:bodyPr wrap="square" lIns="0" tIns="0" rIns="0" bIns="0" rtlCol="0"/>
            <a:lstStyle/>
            <a:p>
              <a:endParaRPr/>
            </a:p>
          </p:txBody>
        </p:sp>
        <p:sp>
          <p:nvSpPr>
            <p:cNvPr id="9" name="object 9"/>
            <p:cNvSpPr/>
            <p:nvPr/>
          </p:nvSpPr>
          <p:spPr>
            <a:xfrm>
              <a:off x="71864" y="1654902"/>
              <a:ext cx="3210560" cy="589915"/>
            </a:xfrm>
            <a:custGeom>
              <a:avLst/>
              <a:gdLst/>
              <a:ahLst/>
              <a:cxnLst/>
              <a:rect l="l" t="t" r="r" b="b"/>
              <a:pathLst>
                <a:path w="3210560" h="589914">
                  <a:moveTo>
                    <a:pt x="3210115" y="0"/>
                  </a:moveTo>
                  <a:lnTo>
                    <a:pt x="0" y="0"/>
                  </a:lnTo>
                  <a:lnTo>
                    <a:pt x="0" y="589326"/>
                  </a:lnTo>
                  <a:lnTo>
                    <a:pt x="3210115" y="589326"/>
                  </a:lnTo>
                  <a:lnTo>
                    <a:pt x="3210115" y="0"/>
                  </a:lnTo>
                  <a:close/>
                </a:path>
              </a:pathLst>
            </a:custGeom>
            <a:solidFill>
              <a:srgbClr val="5B9BD5"/>
            </a:solidFill>
          </p:spPr>
          <p:txBody>
            <a:bodyPr wrap="square" lIns="0" tIns="0" rIns="0" bIns="0" rtlCol="0"/>
            <a:lstStyle/>
            <a:p>
              <a:endParaRPr/>
            </a:p>
          </p:txBody>
        </p:sp>
        <p:sp>
          <p:nvSpPr>
            <p:cNvPr id="10" name="object 10"/>
            <p:cNvSpPr/>
            <p:nvPr/>
          </p:nvSpPr>
          <p:spPr>
            <a:xfrm>
              <a:off x="71864" y="1654894"/>
              <a:ext cx="3210560" cy="589915"/>
            </a:xfrm>
            <a:custGeom>
              <a:avLst/>
              <a:gdLst/>
              <a:ahLst/>
              <a:cxnLst/>
              <a:rect l="l" t="t" r="r" b="b"/>
              <a:pathLst>
                <a:path w="3210560" h="589914">
                  <a:moveTo>
                    <a:pt x="0" y="589327"/>
                  </a:moveTo>
                  <a:lnTo>
                    <a:pt x="3210118" y="589327"/>
                  </a:lnTo>
                  <a:lnTo>
                    <a:pt x="3210118" y="0"/>
                  </a:lnTo>
                  <a:lnTo>
                    <a:pt x="0" y="0"/>
                  </a:lnTo>
                  <a:lnTo>
                    <a:pt x="0" y="589327"/>
                  </a:lnTo>
                  <a:close/>
                </a:path>
              </a:pathLst>
            </a:custGeom>
            <a:ln w="13088">
              <a:solidFill>
                <a:srgbClr val="FFFFFF"/>
              </a:solidFill>
            </a:ln>
          </p:spPr>
          <p:txBody>
            <a:bodyPr wrap="square" lIns="0" tIns="0" rIns="0" bIns="0" rtlCol="0"/>
            <a:lstStyle/>
            <a:p>
              <a:endParaRPr/>
            </a:p>
          </p:txBody>
        </p:sp>
      </p:grpSp>
      <p:sp>
        <p:nvSpPr>
          <p:cNvPr id="11" name="object 11"/>
          <p:cNvSpPr txBox="1"/>
          <p:nvPr/>
        </p:nvSpPr>
        <p:spPr>
          <a:xfrm>
            <a:off x="1652858" y="1501715"/>
            <a:ext cx="953856" cy="291105"/>
          </a:xfrm>
          <a:prstGeom prst="rect">
            <a:avLst/>
          </a:prstGeom>
        </p:spPr>
        <p:txBody>
          <a:bodyPr vert="horz" wrap="square" lIns="0" tIns="13970" rIns="0" bIns="0" rtlCol="0">
            <a:spAutoFit/>
          </a:bodyPr>
          <a:lstStyle/>
          <a:p>
            <a:pPr marL="12700">
              <a:spcBef>
                <a:spcPts val="110"/>
              </a:spcBef>
            </a:pPr>
            <a:r>
              <a:rPr b="1" spc="-20" dirty="0">
                <a:latin typeface="Carlito"/>
                <a:cs typeface="Carlito"/>
              </a:rPr>
              <a:t>u</a:t>
            </a:r>
            <a:r>
              <a:rPr b="1" spc="-60" dirty="0">
                <a:latin typeface="Carlito"/>
                <a:cs typeface="Carlito"/>
              </a:rPr>
              <a:t>s</a:t>
            </a:r>
            <a:r>
              <a:rPr b="1" spc="-20" dirty="0">
                <a:latin typeface="Carlito"/>
                <a:cs typeface="Carlito"/>
              </a:rPr>
              <a:t>u</a:t>
            </a:r>
            <a:r>
              <a:rPr b="1" spc="65" dirty="0">
                <a:latin typeface="Carlito"/>
                <a:cs typeface="Carlito"/>
              </a:rPr>
              <a:t>a</a:t>
            </a:r>
            <a:r>
              <a:rPr b="1" spc="-80" dirty="0">
                <a:latin typeface="Carlito"/>
                <a:cs typeface="Carlito"/>
              </a:rPr>
              <a:t>r</a:t>
            </a:r>
            <a:r>
              <a:rPr b="1" spc="30" dirty="0">
                <a:latin typeface="Carlito"/>
                <a:cs typeface="Carlito"/>
              </a:rPr>
              <a:t>i</a:t>
            </a:r>
            <a:r>
              <a:rPr b="1" spc="5" dirty="0">
                <a:latin typeface="Carlito"/>
                <a:cs typeface="Carlito"/>
              </a:rPr>
              <a:t>o</a:t>
            </a:r>
            <a:endParaRPr dirty="0">
              <a:latin typeface="Carlito"/>
              <a:cs typeface="Carlito"/>
            </a:endParaRPr>
          </a:p>
        </p:txBody>
      </p:sp>
      <p:grpSp>
        <p:nvGrpSpPr>
          <p:cNvPr id="12" name="object 12"/>
          <p:cNvGrpSpPr/>
          <p:nvPr/>
        </p:nvGrpSpPr>
        <p:grpSpPr>
          <a:xfrm>
            <a:off x="1595865" y="1977721"/>
            <a:ext cx="9020175" cy="2650490"/>
            <a:chOff x="71864" y="2237677"/>
            <a:chExt cx="9020175" cy="2650490"/>
          </a:xfrm>
        </p:grpSpPr>
        <p:sp>
          <p:nvSpPr>
            <p:cNvPr id="13" name="object 13"/>
            <p:cNvSpPr/>
            <p:nvPr/>
          </p:nvSpPr>
          <p:spPr>
            <a:xfrm>
              <a:off x="71864" y="2237677"/>
              <a:ext cx="3210560" cy="13335"/>
            </a:xfrm>
            <a:custGeom>
              <a:avLst/>
              <a:gdLst/>
              <a:ahLst/>
              <a:cxnLst/>
              <a:rect l="l" t="t" r="r" b="b"/>
              <a:pathLst>
                <a:path w="3210560" h="13335">
                  <a:moveTo>
                    <a:pt x="0" y="13088"/>
                  </a:moveTo>
                  <a:lnTo>
                    <a:pt x="3210208" y="13088"/>
                  </a:lnTo>
                  <a:lnTo>
                    <a:pt x="3210208" y="0"/>
                  </a:lnTo>
                  <a:lnTo>
                    <a:pt x="0" y="0"/>
                  </a:lnTo>
                  <a:lnTo>
                    <a:pt x="0" y="13088"/>
                  </a:lnTo>
                  <a:close/>
                </a:path>
              </a:pathLst>
            </a:custGeom>
            <a:solidFill>
              <a:srgbClr val="5692C9"/>
            </a:solidFill>
          </p:spPr>
          <p:txBody>
            <a:bodyPr wrap="square" lIns="0" tIns="0" rIns="0" bIns="0" rtlCol="0"/>
            <a:lstStyle/>
            <a:p>
              <a:endParaRPr/>
            </a:p>
          </p:txBody>
        </p:sp>
        <p:sp>
          <p:nvSpPr>
            <p:cNvPr id="14" name="object 14"/>
            <p:cNvSpPr/>
            <p:nvPr/>
          </p:nvSpPr>
          <p:spPr>
            <a:xfrm>
              <a:off x="5874893" y="3514483"/>
              <a:ext cx="3210560" cy="1367155"/>
            </a:xfrm>
            <a:custGeom>
              <a:avLst/>
              <a:gdLst/>
              <a:ahLst/>
              <a:cxnLst/>
              <a:rect l="l" t="t" r="r" b="b"/>
              <a:pathLst>
                <a:path w="3210559" h="1367154">
                  <a:moveTo>
                    <a:pt x="0" y="1367002"/>
                  </a:moveTo>
                  <a:lnTo>
                    <a:pt x="3210115" y="1367002"/>
                  </a:lnTo>
                  <a:lnTo>
                    <a:pt x="3210115" y="0"/>
                  </a:lnTo>
                  <a:lnTo>
                    <a:pt x="0" y="0"/>
                  </a:lnTo>
                  <a:lnTo>
                    <a:pt x="0" y="1367002"/>
                  </a:lnTo>
                  <a:close/>
                </a:path>
              </a:pathLst>
            </a:custGeom>
            <a:solidFill>
              <a:srgbClr val="F1F1F1"/>
            </a:solidFill>
          </p:spPr>
          <p:txBody>
            <a:bodyPr wrap="square" lIns="0" tIns="0" rIns="0" bIns="0" rtlCol="0"/>
            <a:lstStyle/>
            <a:p>
              <a:endParaRPr/>
            </a:p>
          </p:txBody>
        </p:sp>
        <p:sp>
          <p:nvSpPr>
            <p:cNvPr id="15" name="object 15"/>
            <p:cNvSpPr/>
            <p:nvPr/>
          </p:nvSpPr>
          <p:spPr>
            <a:xfrm>
              <a:off x="5874908" y="2925200"/>
              <a:ext cx="3210560" cy="1956435"/>
            </a:xfrm>
            <a:custGeom>
              <a:avLst/>
              <a:gdLst/>
              <a:ahLst/>
              <a:cxnLst/>
              <a:rect l="l" t="t" r="r" b="b"/>
              <a:pathLst>
                <a:path w="3210559" h="1956435">
                  <a:moveTo>
                    <a:pt x="0" y="1956289"/>
                  </a:moveTo>
                  <a:lnTo>
                    <a:pt x="3210118" y="1956289"/>
                  </a:lnTo>
                  <a:lnTo>
                    <a:pt x="3210118" y="0"/>
                  </a:lnTo>
                  <a:lnTo>
                    <a:pt x="0" y="0"/>
                  </a:lnTo>
                  <a:lnTo>
                    <a:pt x="0" y="1956289"/>
                  </a:lnTo>
                  <a:close/>
                </a:path>
              </a:pathLst>
            </a:custGeom>
            <a:ln w="13086">
              <a:solidFill>
                <a:srgbClr val="FFFFFF"/>
              </a:solidFill>
            </a:ln>
          </p:spPr>
          <p:txBody>
            <a:bodyPr wrap="square" lIns="0" tIns="0" rIns="0" bIns="0" rtlCol="0"/>
            <a:lstStyle/>
            <a:p>
              <a:endParaRPr/>
            </a:p>
          </p:txBody>
        </p:sp>
        <p:sp>
          <p:nvSpPr>
            <p:cNvPr id="16" name="object 16"/>
            <p:cNvSpPr/>
            <p:nvPr/>
          </p:nvSpPr>
          <p:spPr>
            <a:xfrm>
              <a:off x="5874893" y="2925156"/>
              <a:ext cx="3210560" cy="589915"/>
            </a:xfrm>
            <a:custGeom>
              <a:avLst/>
              <a:gdLst/>
              <a:ahLst/>
              <a:cxnLst/>
              <a:rect l="l" t="t" r="r" b="b"/>
              <a:pathLst>
                <a:path w="3210559" h="589914">
                  <a:moveTo>
                    <a:pt x="3210115" y="0"/>
                  </a:moveTo>
                  <a:lnTo>
                    <a:pt x="0" y="0"/>
                  </a:lnTo>
                  <a:lnTo>
                    <a:pt x="0" y="589326"/>
                  </a:lnTo>
                  <a:lnTo>
                    <a:pt x="3210115" y="589326"/>
                  </a:lnTo>
                  <a:lnTo>
                    <a:pt x="3210115" y="0"/>
                  </a:lnTo>
                  <a:close/>
                </a:path>
              </a:pathLst>
            </a:custGeom>
            <a:solidFill>
              <a:srgbClr val="5B9BD5"/>
            </a:solidFill>
          </p:spPr>
          <p:txBody>
            <a:bodyPr wrap="square" lIns="0" tIns="0" rIns="0" bIns="0" rtlCol="0"/>
            <a:lstStyle/>
            <a:p>
              <a:endParaRPr/>
            </a:p>
          </p:txBody>
        </p:sp>
        <p:sp>
          <p:nvSpPr>
            <p:cNvPr id="17" name="object 17"/>
            <p:cNvSpPr/>
            <p:nvPr/>
          </p:nvSpPr>
          <p:spPr>
            <a:xfrm>
              <a:off x="5874908" y="2925148"/>
              <a:ext cx="3210560" cy="589915"/>
            </a:xfrm>
            <a:custGeom>
              <a:avLst/>
              <a:gdLst/>
              <a:ahLst/>
              <a:cxnLst/>
              <a:rect l="l" t="t" r="r" b="b"/>
              <a:pathLst>
                <a:path w="3210559" h="589914">
                  <a:moveTo>
                    <a:pt x="0" y="589327"/>
                  </a:moveTo>
                  <a:lnTo>
                    <a:pt x="3210118" y="589327"/>
                  </a:lnTo>
                  <a:lnTo>
                    <a:pt x="3210118" y="0"/>
                  </a:lnTo>
                  <a:lnTo>
                    <a:pt x="0" y="0"/>
                  </a:lnTo>
                  <a:lnTo>
                    <a:pt x="0" y="589327"/>
                  </a:lnTo>
                  <a:close/>
                </a:path>
              </a:pathLst>
            </a:custGeom>
            <a:ln w="13088">
              <a:solidFill>
                <a:srgbClr val="FFFFFF"/>
              </a:solidFill>
            </a:ln>
          </p:spPr>
          <p:txBody>
            <a:bodyPr wrap="square" lIns="0" tIns="0" rIns="0" bIns="0" rtlCol="0"/>
            <a:lstStyle/>
            <a:p>
              <a:endParaRPr/>
            </a:p>
          </p:txBody>
        </p:sp>
      </p:grpSp>
      <p:sp>
        <p:nvSpPr>
          <p:cNvPr id="18" name="object 18"/>
          <p:cNvSpPr txBox="1"/>
          <p:nvPr/>
        </p:nvSpPr>
        <p:spPr>
          <a:xfrm>
            <a:off x="2176844" y="2094912"/>
            <a:ext cx="2180590" cy="2373214"/>
          </a:xfrm>
          <a:prstGeom prst="rect">
            <a:avLst/>
          </a:prstGeom>
        </p:spPr>
        <p:txBody>
          <a:bodyPr vert="horz" wrap="square" lIns="0" tIns="6985" rIns="0" bIns="0" rtlCol="0">
            <a:spAutoFit/>
          </a:bodyPr>
          <a:lstStyle/>
          <a:p>
            <a:pPr marL="12700" marR="8255">
              <a:lnSpc>
                <a:spcPct val="102200"/>
              </a:lnSpc>
              <a:spcBef>
                <a:spcPts val="55"/>
              </a:spcBef>
            </a:pPr>
            <a:r>
              <a:rPr sz="1600" spc="-50" dirty="0">
                <a:latin typeface="Trebuchet MS"/>
                <a:cs typeface="Trebuchet MS"/>
              </a:rPr>
              <a:t>nombre_usuario:</a:t>
            </a:r>
            <a:r>
              <a:rPr sz="1600" spc="-135" dirty="0">
                <a:latin typeface="Trebuchet MS"/>
                <a:cs typeface="Trebuchet MS"/>
              </a:rPr>
              <a:t> </a:t>
            </a:r>
            <a:r>
              <a:rPr sz="1600" spc="-75" dirty="0">
                <a:latin typeface="Trebuchet MS"/>
                <a:cs typeface="Trebuchet MS"/>
              </a:rPr>
              <a:t>string  </a:t>
            </a:r>
            <a:r>
              <a:rPr sz="1600" spc="-85" dirty="0">
                <a:latin typeface="Trebuchet MS"/>
                <a:cs typeface="Trebuchet MS"/>
              </a:rPr>
              <a:t>cuenta_twitter: </a:t>
            </a:r>
            <a:r>
              <a:rPr sz="1600" spc="-55" dirty="0">
                <a:latin typeface="Trebuchet MS"/>
                <a:cs typeface="Trebuchet MS"/>
              </a:rPr>
              <a:t>string  </a:t>
            </a:r>
            <a:r>
              <a:rPr sz="1600" spc="-60" dirty="0">
                <a:latin typeface="Trebuchet MS"/>
                <a:cs typeface="Trebuchet MS"/>
              </a:rPr>
              <a:t>nombre: </a:t>
            </a:r>
            <a:r>
              <a:rPr sz="1600" spc="-55" dirty="0">
                <a:latin typeface="Trebuchet MS"/>
                <a:cs typeface="Trebuchet MS"/>
              </a:rPr>
              <a:t>string  </a:t>
            </a:r>
            <a:r>
              <a:rPr sz="1600" spc="-70" dirty="0">
                <a:latin typeface="Trebuchet MS"/>
                <a:cs typeface="Trebuchet MS"/>
              </a:rPr>
              <a:t>descripcion: </a:t>
            </a:r>
            <a:r>
              <a:rPr sz="1600" spc="-55" dirty="0">
                <a:latin typeface="Trebuchet MS"/>
                <a:cs typeface="Trebuchet MS"/>
              </a:rPr>
              <a:t>string  </a:t>
            </a:r>
            <a:r>
              <a:rPr sz="1600" spc="-75" dirty="0">
                <a:latin typeface="Trebuchet MS"/>
                <a:cs typeface="Trebuchet MS"/>
              </a:rPr>
              <a:t>telefonos: </a:t>
            </a:r>
            <a:r>
              <a:rPr sz="1600" spc="-90" dirty="0">
                <a:latin typeface="Trebuchet MS"/>
                <a:cs typeface="Trebuchet MS"/>
              </a:rPr>
              <a:t>texto[] </a:t>
            </a:r>
            <a:r>
              <a:rPr sz="1600" spc="-100" dirty="0">
                <a:latin typeface="Trebuchet MS"/>
                <a:cs typeface="Trebuchet MS"/>
              </a:rPr>
              <a:t>[0..1]  </a:t>
            </a:r>
            <a:r>
              <a:rPr sz="1600" spc="-80" dirty="0">
                <a:latin typeface="Trebuchet MS"/>
                <a:cs typeface="Trebuchet MS"/>
              </a:rPr>
              <a:t>direccion: </a:t>
            </a:r>
            <a:r>
              <a:rPr sz="1600" spc="-105" dirty="0">
                <a:latin typeface="Trebuchet MS"/>
                <a:cs typeface="Trebuchet MS"/>
              </a:rPr>
              <a:t>{calle:</a:t>
            </a:r>
            <a:r>
              <a:rPr sz="1600" spc="-285" dirty="0">
                <a:latin typeface="Trebuchet MS"/>
                <a:cs typeface="Trebuchet MS"/>
              </a:rPr>
              <a:t> </a:t>
            </a:r>
            <a:r>
              <a:rPr sz="1600" spc="-100" dirty="0">
                <a:latin typeface="Trebuchet MS"/>
                <a:cs typeface="Trebuchet MS"/>
              </a:rPr>
              <a:t>texto,</a:t>
            </a:r>
            <a:endParaRPr sz="1600">
              <a:latin typeface="Trebuchet MS"/>
              <a:cs typeface="Trebuchet MS"/>
            </a:endParaRPr>
          </a:p>
          <a:p>
            <a:pPr marL="754380" marR="5080">
              <a:lnSpc>
                <a:spcPts val="2150"/>
              </a:lnSpc>
              <a:spcBef>
                <a:spcPts val="75"/>
              </a:spcBef>
            </a:pPr>
            <a:r>
              <a:rPr sz="1600" spc="-55" dirty="0">
                <a:latin typeface="Trebuchet MS"/>
                <a:cs typeface="Trebuchet MS"/>
              </a:rPr>
              <a:t>numero: </a:t>
            </a:r>
            <a:r>
              <a:rPr sz="1600" spc="-100" dirty="0">
                <a:latin typeface="Trebuchet MS"/>
                <a:cs typeface="Trebuchet MS"/>
              </a:rPr>
              <a:t>texto,  </a:t>
            </a:r>
            <a:r>
              <a:rPr sz="1600" spc="-80" dirty="0">
                <a:latin typeface="Trebuchet MS"/>
                <a:cs typeface="Trebuchet MS"/>
              </a:rPr>
              <a:t>ciudad: </a:t>
            </a:r>
            <a:r>
              <a:rPr sz="1600" spc="-95" dirty="0">
                <a:latin typeface="Trebuchet MS"/>
                <a:cs typeface="Trebuchet MS"/>
              </a:rPr>
              <a:t>texto,  </a:t>
            </a:r>
            <a:r>
              <a:rPr sz="1600" spc="-130" dirty="0">
                <a:latin typeface="Trebuchet MS"/>
                <a:cs typeface="Trebuchet MS"/>
              </a:rPr>
              <a:t>cp: </a:t>
            </a:r>
            <a:r>
              <a:rPr sz="1600" spc="-80" dirty="0">
                <a:latin typeface="Trebuchet MS"/>
                <a:cs typeface="Trebuchet MS"/>
              </a:rPr>
              <a:t>texto}</a:t>
            </a:r>
            <a:r>
              <a:rPr sz="1600" spc="-155" dirty="0">
                <a:latin typeface="Trebuchet MS"/>
                <a:cs typeface="Trebuchet MS"/>
              </a:rPr>
              <a:t> </a:t>
            </a:r>
            <a:r>
              <a:rPr sz="1600" spc="-100" dirty="0">
                <a:latin typeface="Trebuchet MS"/>
                <a:cs typeface="Trebuchet MS"/>
              </a:rPr>
              <a:t>[0..1]</a:t>
            </a:r>
            <a:endParaRPr sz="1600">
              <a:latin typeface="Trebuchet MS"/>
              <a:cs typeface="Trebuchet MS"/>
            </a:endParaRPr>
          </a:p>
        </p:txBody>
      </p:sp>
      <p:sp>
        <p:nvSpPr>
          <p:cNvPr id="19" name="object 19"/>
          <p:cNvSpPr txBox="1"/>
          <p:nvPr/>
        </p:nvSpPr>
        <p:spPr>
          <a:xfrm>
            <a:off x="7464261" y="2775282"/>
            <a:ext cx="1086053" cy="291105"/>
          </a:xfrm>
          <a:prstGeom prst="rect">
            <a:avLst/>
          </a:prstGeom>
        </p:spPr>
        <p:txBody>
          <a:bodyPr vert="horz" wrap="square" lIns="0" tIns="13970" rIns="0" bIns="0" rtlCol="0">
            <a:spAutoFit/>
          </a:bodyPr>
          <a:lstStyle/>
          <a:p>
            <a:pPr marL="12700">
              <a:spcBef>
                <a:spcPts val="110"/>
              </a:spcBef>
            </a:pPr>
            <a:r>
              <a:rPr b="1" spc="-20" dirty="0">
                <a:latin typeface="Carlito"/>
                <a:cs typeface="Carlito"/>
              </a:rPr>
              <a:t>no</a:t>
            </a:r>
            <a:r>
              <a:rPr b="1" spc="40" dirty="0">
                <a:latin typeface="Carlito"/>
                <a:cs typeface="Carlito"/>
              </a:rPr>
              <a:t>t</a:t>
            </a:r>
            <a:r>
              <a:rPr b="1" spc="-70" dirty="0">
                <a:latin typeface="Carlito"/>
                <a:cs typeface="Carlito"/>
              </a:rPr>
              <a:t>i</a:t>
            </a:r>
            <a:r>
              <a:rPr b="1" dirty="0">
                <a:latin typeface="Carlito"/>
                <a:cs typeface="Carlito"/>
              </a:rPr>
              <a:t>c</a:t>
            </a:r>
            <a:r>
              <a:rPr b="1" spc="30" dirty="0">
                <a:latin typeface="Carlito"/>
                <a:cs typeface="Carlito"/>
              </a:rPr>
              <a:t>i</a:t>
            </a:r>
            <a:r>
              <a:rPr b="1" spc="5" dirty="0">
                <a:latin typeface="Carlito"/>
                <a:cs typeface="Carlito"/>
              </a:rPr>
              <a:t>a</a:t>
            </a:r>
            <a:endParaRPr dirty="0">
              <a:latin typeface="Carlito"/>
              <a:cs typeface="Carlito"/>
            </a:endParaRPr>
          </a:p>
        </p:txBody>
      </p:sp>
      <p:grpSp>
        <p:nvGrpSpPr>
          <p:cNvPr id="20" name="object 20"/>
          <p:cNvGrpSpPr/>
          <p:nvPr/>
        </p:nvGrpSpPr>
        <p:grpSpPr>
          <a:xfrm>
            <a:off x="4493116" y="3247975"/>
            <a:ext cx="6116320" cy="3128010"/>
            <a:chOff x="2969116" y="3507931"/>
            <a:chExt cx="6116320" cy="3128010"/>
          </a:xfrm>
        </p:grpSpPr>
        <p:sp>
          <p:nvSpPr>
            <p:cNvPr id="21" name="object 21"/>
            <p:cNvSpPr/>
            <p:nvPr/>
          </p:nvSpPr>
          <p:spPr>
            <a:xfrm>
              <a:off x="5874908" y="3507931"/>
              <a:ext cx="3210560" cy="13335"/>
            </a:xfrm>
            <a:custGeom>
              <a:avLst/>
              <a:gdLst/>
              <a:ahLst/>
              <a:cxnLst/>
              <a:rect l="l" t="t" r="r" b="b"/>
              <a:pathLst>
                <a:path w="3210559" h="13335">
                  <a:moveTo>
                    <a:pt x="0" y="13088"/>
                  </a:moveTo>
                  <a:lnTo>
                    <a:pt x="3210118" y="13088"/>
                  </a:lnTo>
                  <a:lnTo>
                    <a:pt x="3210118" y="0"/>
                  </a:lnTo>
                  <a:lnTo>
                    <a:pt x="0" y="0"/>
                  </a:lnTo>
                  <a:lnTo>
                    <a:pt x="0" y="13088"/>
                  </a:lnTo>
                  <a:close/>
                </a:path>
              </a:pathLst>
            </a:custGeom>
            <a:solidFill>
              <a:srgbClr val="5692C9"/>
            </a:solidFill>
          </p:spPr>
          <p:txBody>
            <a:bodyPr wrap="square" lIns="0" tIns="0" rIns="0" bIns="0" rtlCol="0"/>
            <a:lstStyle/>
            <a:p>
              <a:endParaRPr/>
            </a:p>
          </p:txBody>
        </p:sp>
        <p:sp>
          <p:nvSpPr>
            <p:cNvPr id="22" name="object 22"/>
            <p:cNvSpPr/>
            <p:nvPr/>
          </p:nvSpPr>
          <p:spPr>
            <a:xfrm>
              <a:off x="2975775" y="5805816"/>
              <a:ext cx="3210560" cy="822960"/>
            </a:xfrm>
            <a:custGeom>
              <a:avLst/>
              <a:gdLst/>
              <a:ahLst/>
              <a:cxnLst/>
              <a:rect l="l" t="t" r="r" b="b"/>
              <a:pathLst>
                <a:path w="3210560" h="822959">
                  <a:moveTo>
                    <a:pt x="0" y="822954"/>
                  </a:moveTo>
                  <a:lnTo>
                    <a:pt x="3210115" y="822954"/>
                  </a:lnTo>
                  <a:lnTo>
                    <a:pt x="3210115" y="0"/>
                  </a:lnTo>
                  <a:lnTo>
                    <a:pt x="0" y="0"/>
                  </a:lnTo>
                  <a:lnTo>
                    <a:pt x="0" y="822954"/>
                  </a:lnTo>
                  <a:close/>
                </a:path>
              </a:pathLst>
            </a:custGeom>
            <a:solidFill>
              <a:srgbClr val="F1F1F1"/>
            </a:solidFill>
          </p:spPr>
          <p:txBody>
            <a:bodyPr wrap="square" lIns="0" tIns="0" rIns="0" bIns="0" rtlCol="0"/>
            <a:lstStyle/>
            <a:p>
              <a:endParaRPr/>
            </a:p>
          </p:txBody>
        </p:sp>
        <p:sp>
          <p:nvSpPr>
            <p:cNvPr id="23" name="object 23"/>
            <p:cNvSpPr/>
            <p:nvPr/>
          </p:nvSpPr>
          <p:spPr>
            <a:xfrm>
              <a:off x="2975783" y="5216480"/>
              <a:ext cx="3210560" cy="1412875"/>
            </a:xfrm>
            <a:custGeom>
              <a:avLst/>
              <a:gdLst/>
              <a:ahLst/>
              <a:cxnLst/>
              <a:rect l="l" t="t" r="r" b="b"/>
              <a:pathLst>
                <a:path w="3210560" h="1412875">
                  <a:moveTo>
                    <a:pt x="0" y="1412290"/>
                  </a:moveTo>
                  <a:lnTo>
                    <a:pt x="3210118" y="1412290"/>
                  </a:lnTo>
                  <a:lnTo>
                    <a:pt x="3210118" y="0"/>
                  </a:lnTo>
                  <a:lnTo>
                    <a:pt x="0" y="0"/>
                  </a:lnTo>
                  <a:lnTo>
                    <a:pt x="0" y="1412290"/>
                  </a:lnTo>
                  <a:close/>
                </a:path>
              </a:pathLst>
            </a:custGeom>
            <a:ln w="13087">
              <a:solidFill>
                <a:srgbClr val="FFFFFF"/>
              </a:solidFill>
            </a:ln>
          </p:spPr>
          <p:txBody>
            <a:bodyPr wrap="square" lIns="0" tIns="0" rIns="0" bIns="0" rtlCol="0"/>
            <a:lstStyle/>
            <a:p>
              <a:endParaRPr/>
            </a:p>
          </p:txBody>
        </p:sp>
        <p:sp>
          <p:nvSpPr>
            <p:cNvPr id="24" name="object 24"/>
            <p:cNvSpPr/>
            <p:nvPr/>
          </p:nvSpPr>
          <p:spPr>
            <a:xfrm>
              <a:off x="2975775" y="5216489"/>
              <a:ext cx="3210560" cy="589915"/>
            </a:xfrm>
            <a:custGeom>
              <a:avLst/>
              <a:gdLst/>
              <a:ahLst/>
              <a:cxnLst/>
              <a:rect l="l" t="t" r="r" b="b"/>
              <a:pathLst>
                <a:path w="3210560" h="589914">
                  <a:moveTo>
                    <a:pt x="3210115" y="0"/>
                  </a:moveTo>
                  <a:lnTo>
                    <a:pt x="0" y="0"/>
                  </a:lnTo>
                  <a:lnTo>
                    <a:pt x="0" y="589326"/>
                  </a:lnTo>
                  <a:lnTo>
                    <a:pt x="3210115" y="589326"/>
                  </a:lnTo>
                  <a:lnTo>
                    <a:pt x="3210115" y="0"/>
                  </a:lnTo>
                  <a:close/>
                </a:path>
              </a:pathLst>
            </a:custGeom>
            <a:solidFill>
              <a:srgbClr val="5B9BD5"/>
            </a:solidFill>
          </p:spPr>
          <p:txBody>
            <a:bodyPr wrap="square" lIns="0" tIns="0" rIns="0" bIns="0" rtlCol="0"/>
            <a:lstStyle/>
            <a:p>
              <a:endParaRPr/>
            </a:p>
          </p:txBody>
        </p:sp>
        <p:sp>
          <p:nvSpPr>
            <p:cNvPr id="25" name="object 25"/>
            <p:cNvSpPr/>
            <p:nvPr/>
          </p:nvSpPr>
          <p:spPr>
            <a:xfrm>
              <a:off x="2975783" y="5216487"/>
              <a:ext cx="3210560" cy="589915"/>
            </a:xfrm>
            <a:custGeom>
              <a:avLst/>
              <a:gdLst/>
              <a:ahLst/>
              <a:cxnLst/>
              <a:rect l="l" t="t" r="r" b="b"/>
              <a:pathLst>
                <a:path w="3210560" h="589914">
                  <a:moveTo>
                    <a:pt x="0" y="589327"/>
                  </a:moveTo>
                  <a:lnTo>
                    <a:pt x="3210118" y="589327"/>
                  </a:lnTo>
                  <a:lnTo>
                    <a:pt x="3210118" y="0"/>
                  </a:lnTo>
                  <a:lnTo>
                    <a:pt x="0" y="0"/>
                  </a:lnTo>
                  <a:lnTo>
                    <a:pt x="0" y="589327"/>
                  </a:lnTo>
                  <a:close/>
                </a:path>
              </a:pathLst>
            </a:custGeom>
            <a:ln w="13088">
              <a:solidFill>
                <a:srgbClr val="FFFFFF"/>
              </a:solidFill>
            </a:ln>
          </p:spPr>
          <p:txBody>
            <a:bodyPr wrap="square" lIns="0" tIns="0" rIns="0" bIns="0" rtlCol="0"/>
            <a:lstStyle/>
            <a:p>
              <a:endParaRPr/>
            </a:p>
          </p:txBody>
        </p:sp>
      </p:grpSp>
      <p:sp>
        <p:nvSpPr>
          <p:cNvPr id="26" name="object 26"/>
          <p:cNvSpPr txBox="1"/>
          <p:nvPr/>
        </p:nvSpPr>
        <p:spPr>
          <a:xfrm>
            <a:off x="7988159" y="3368479"/>
            <a:ext cx="1711960" cy="1006750"/>
          </a:xfrm>
          <a:prstGeom prst="rect">
            <a:avLst/>
          </a:prstGeom>
        </p:spPr>
        <p:txBody>
          <a:bodyPr vert="horz" wrap="square" lIns="0" tIns="6985" rIns="0" bIns="0" rtlCol="0">
            <a:spAutoFit/>
          </a:bodyPr>
          <a:lstStyle/>
          <a:p>
            <a:pPr marL="12700" marR="412750">
              <a:lnSpc>
                <a:spcPct val="102200"/>
              </a:lnSpc>
              <a:spcBef>
                <a:spcPts val="55"/>
              </a:spcBef>
            </a:pPr>
            <a:r>
              <a:rPr sz="1600" spc="-85" dirty="0">
                <a:latin typeface="Trebuchet MS"/>
                <a:cs typeface="Trebuchet MS"/>
              </a:rPr>
              <a:t>titulo: </a:t>
            </a:r>
            <a:r>
              <a:rPr sz="1600" spc="-55" dirty="0">
                <a:latin typeface="Trebuchet MS"/>
                <a:cs typeface="Trebuchet MS"/>
              </a:rPr>
              <a:t>string  </a:t>
            </a:r>
            <a:r>
              <a:rPr sz="1600" spc="-75" dirty="0">
                <a:latin typeface="Trebuchet MS"/>
                <a:cs typeface="Trebuchet MS"/>
              </a:rPr>
              <a:t>cuerpo:</a:t>
            </a:r>
            <a:r>
              <a:rPr sz="1600" spc="-165" dirty="0">
                <a:latin typeface="Trebuchet MS"/>
                <a:cs typeface="Trebuchet MS"/>
              </a:rPr>
              <a:t> </a:t>
            </a:r>
            <a:r>
              <a:rPr sz="1600" spc="-55" dirty="0">
                <a:latin typeface="Trebuchet MS"/>
                <a:cs typeface="Trebuchet MS"/>
              </a:rPr>
              <a:t>string  </a:t>
            </a:r>
            <a:r>
              <a:rPr sz="1600" spc="-90" dirty="0">
                <a:latin typeface="Trebuchet MS"/>
                <a:cs typeface="Trebuchet MS"/>
              </a:rPr>
              <a:t>fecha:</a:t>
            </a:r>
            <a:r>
              <a:rPr sz="1600" spc="-195" dirty="0">
                <a:latin typeface="Trebuchet MS"/>
                <a:cs typeface="Trebuchet MS"/>
              </a:rPr>
              <a:t> </a:t>
            </a:r>
            <a:r>
              <a:rPr sz="1600" spc="-55" dirty="0">
                <a:latin typeface="Trebuchet MS"/>
                <a:cs typeface="Trebuchet MS"/>
              </a:rPr>
              <a:t>string</a:t>
            </a:r>
            <a:endParaRPr sz="1600">
              <a:latin typeface="Trebuchet MS"/>
              <a:cs typeface="Trebuchet MS"/>
            </a:endParaRPr>
          </a:p>
          <a:p>
            <a:pPr marL="12700">
              <a:spcBef>
                <a:spcPts val="45"/>
              </a:spcBef>
            </a:pPr>
            <a:r>
              <a:rPr sz="1600" spc="-80" dirty="0">
                <a:latin typeface="Trebuchet MS"/>
                <a:cs typeface="Trebuchet MS"/>
              </a:rPr>
              <a:t>tags: </a:t>
            </a:r>
            <a:r>
              <a:rPr sz="1600" spc="-70" dirty="0">
                <a:latin typeface="Trebuchet MS"/>
                <a:cs typeface="Trebuchet MS"/>
              </a:rPr>
              <a:t>string[]</a:t>
            </a:r>
            <a:r>
              <a:rPr sz="1600" spc="-225" dirty="0">
                <a:latin typeface="Trebuchet MS"/>
                <a:cs typeface="Trebuchet MS"/>
              </a:rPr>
              <a:t> </a:t>
            </a:r>
            <a:r>
              <a:rPr sz="1600" spc="-100" dirty="0">
                <a:latin typeface="Trebuchet MS"/>
                <a:cs typeface="Trebuchet MS"/>
              </a:rPr>
              <a:t>[0..1]</a:t>
            </a:r>
            <a:endParaRPr sz="1600">
              <a:latin typeface="Trebuchet MS"/>
              <a:cs typeface="Trebuchet MS"/>
            </a:endParaRPr>
          </a:p>
        </p:txBody>
      </p:sp>
      <p:sp>
        <p:nvSpPr>
          <p:cNvPr id="27" name="object 27"/>
          <p:cNvSpPr txBox="1"/>
          <p:nvPr/>
        </p:nvSpPr>
        <p:spPr>
          <a:xfrm>
            <a:off x="4561129" y="5073107"/>
            <a:ext cx="1543926" cy="291105"/>
          </a:xfrm>
          <a:prstGeom prst="rect">
            <a:avLst/>
          </a:prstGeom>
        </p:spPr>
        <p:txBody>
          <a:bodyPr vert="horz" wrap="square" lIns="0" tIns="13970" rIns="0" bIns="0" rtlCol="0">
            <a:spAutoFit/>
          </a:bodyPr>
          <a:lstStyle/>
          <a:p>
            <a:pPr marL="12700">
              <a:spcBef>
                <a:spcPts val="110"/>
              </a:spcBef>
            </a:pPr>
            <a:r>
              <a:rPr b="1" spc="-20" dirty="0">
                <a:latin typeface="Carlito"/>
                <a:cs typeface="Carlito"/>
              </a:rPr>
              <a:t>comentario</a:t>
            </a:r>
            <a:endParaRPr dirty="0">
              <a:latin typeface="Carlito"/>
              <a:cs typeface="Carlito"/>
            </a:endParaRPr>
          </a:p>
        </p:txBody>
      </p:sp>
      <p:grpSp>
        <p:nvGrpSpPr>
          <p:cNvPr id="28" name="object 28"/>
          <p:cNvGrpSpPr/>
          <p:nvPr/>
        </p:nvGrpSpPr>
        <p:grpSpPr>
          <a:xfrm>
            <a:off x="3009074" y="3662612"/>
            <a:ext cx="6002020" cy="2301875"/>
            <a:chOff x="1485074" y="3922567"/>
            <a:chExt cx="6002020" cy="2301875"/>
          </a:xfrm>
        </p:grpSpPr>
        <p:sp>
          <p:nvSpPr>
            <p:cNvPr id="29" name="object 29"/>
            <p:cNvSpPr/>
            <p:nvPr/>
          </p:nvSpPr>
          <p:spPr>
            <a:xfrm>
              <a:off x="2975783" y="5799270"/>
              <a:ext cx="3210560" cy="13335"/>
            </a:xfrm>
            <a:custGeom>
              <a:avLst/>
              <a:gdLst/>
              <a:ahLst/>
              <a:cxnLst/>
              <a:rect l="l" t="t" r="r" b="b"/>
              <a:pathLst>
                <a:path w="3210560" h="13335">
                  <a:moveTo>
                    <a:pt x="0" y="13088"/>
                  </a:moveTo>
                  <a:lnTo>
                    <a:pt x="3210118" y="13088"/>
                  </a:lnTo>
                  <a:lnTo>
                    <a:pt x="3210118" y="0"/>
                  </a:lnTo>
                  <a:lnTo>
                    <a:pt x="0" y="0"/>
                  </a:lnTo>
                  <a:lnTo>
                    <a:pt x="0" y="13088"/>
                  </a:lnTo>
                  <a:close/>
                </a:path>
              </a:pathLst>
            </a:custGeom>
            <a:solidFill>
              <a:srgbClr val="5692C9"/>
            </a:solidFill>
          </p:spPr>
          <p:txBody>
            <a:bodyPr wrap="square" lIns="0" tIns="0" rIns="0" bIns="0" rtlCol="0"/>
            <a:lstStyle/>
            <a:p>
              <a:endParaRPr/>
            </a:p>
          </p:txBody>
        </p:sp>
        <p:sp>
          <p:nvSpPr>
            <p:cNvPr id="30" name="object 30"/>
            <p:cNvSpPr/>
            <p:nvPr/>
          </p:nvSpPr>
          <p:spPr>
            <a:xfrm>
              <a:off x="1491742" y="3929235"/>
              <a:ext cx="5988685" cy="2288540"/>
            </a:xfrm>
            <a:custGeom>
              <a:avLst/>
              <a:gdLst/>
              <a:ahLst/>
              <a:cxnLst/>
              <a:rect l="l" t="t" r="r" b="b"/>
              <a:pathLst>
                <a:path w="5988684" h="2288540">
                  <a:moveTo>
                    <a:pt x="1790331" y="41667"/>
                  </a:moveTo>
                  <a:lnTo>
                    <a:pt x="4383165" y="0"/>
                  </a:lnTo>
                </a:path>
                <a:path w="5988684" h="2288540">
                  <a:moveTo>
                    <a:pt x="0" y="1041866"/>
                  </a:moveTo>
                  <a:lnTo>
                    <a:pt x="0" y="2288061"/>
                  </a:lnTo>
                  <a:lnTo>
                    <a:pt x="1484041" y="2288061"/>
                  </a:lnTo>
                </a:path>
                <a:path w="5988684" h="2288540">
                  <a:moveTo>
                    <a:pt x="5988137" y="952254"/>
                  </a:moveTo>
                  <a:lnTo>
                    <a:pt x="5988137" y="1993389"/>
                  </a:lnTo>
                  <a:lnTo>
                    <a:pt x="4694159" y="1993389"/>
                  </a:lnTo>
                </a:path>
              </a:pathLst>
            </a:custGeom>
            <a:ln w="13084">
              <a:solidFill>
                <a:srgbClr val="5692C9"/>
              </a:solidFill>
            </a:ln>
          </p:spPr>
          <p:txBody>
            <a:bodyPr wrap="square" lIns="0" tIns="0" rIns="0" bIns="0" rtlCol="0"/>
            <a:lstStyle/>
            <a:p>
              <a:endParaRPr/>
            </a:p>
          </p:txBody>
        </p:sp>
      </p:grpSp>
      <p:sp>
        <p:nvSpPr>
          <p:cNvPr id="31" name="object 31"/>
          <p:cNvSpPr txBox="1"/>
          <p:nvPr/>
        </p:nvSpPr>
        <p:spPr>
          <a:xfrm>
            <a:off x="5084679" y="5665432"/>
            <a:ext cx="1485900" cy="509370"/>
          </a:xfrm>
          <a:prstGeom prst="rect">
            <a:avLst/>
          </a:prstGeom>
        </p:spPr>
        <p:txBody>
          <a:bodyPr vert="horz" wrap="square" lIns="0" tIns="6985" rIns="0" bIns="0" rtlCol="0">
            <a:spAutoFit/>
          </a:bodyPr>
          <a:lstStyle/>
          <a:p>
            <a:pPr marL="12700" marR="5080">
              <a:lnSpc>
                <a:spcPct val="102299"/>
              </a:lnSpc>
              <a:spcBef>
                <a:spcPts val="55"/>
              </a:spcBef>
            </a:pPr>
            <a:r>
              <a:rPr sz="1600" spc="-85" dirty="0">
                <a:latin typeface="Trebuchet MS"/>
                <a:cs typeface="Trebuchet MS"/>
              </a:rPr>
              <a:t>fecha:</a:t>
            </a:r>
            <a:r>
              <a:rPr sz="1600" spc="-250" dirty="0">
                <a:latin typeface="Trebuchet MS"/>
                <a:cs typeface="Trebuchet MS"/>
              </a:rPr>
              <a:t> </a:t>
            </a:r>
            <a:r>
              <a:rPr sz="1600" spc="-65" dirty="0">
                <a:latin typeface="Trebuchet MS"/>
                <a:cs typeface="Trebuchet MS"/>
              </a:rPr>
              <a:t>datetime  </a:t>
            </a:r>
            <a:r>
              <a:rPr sz="1600" spc="-75" dirty="0">
                <a:latin typeface="Trebuchet MS"/>
                <a:cs typeface="Trebuchet MS"/>
              </a:rPr>
              <a:t>cuerpo:</a:t>
            </a:r>
            <a:r>
              <a:rPr sz="1600" spc="-90" dirty="0">
                <a:latin typeface="Trebuchet MS"/>
                <a:cs typeface="Trebuchet MS"/>
              </a:rPr>
              <a:t> </a:t>
            </a:r>
            <a:r>
              <a:rPr sz="1600" spc="-50" dirty="0">
                <a:latin typeface="Trebuchet MS"/>
                <a:cs typeface="Trebuchet MS"/>
              </a:rPr>
              <a:t>string</a:t>
            </a:r>
            <a:endParaRPr sz="1600">
              <a:latin typeface="Trebuchet MS"/>
              <a:cs typeface="Trebuchet MS"/>
            </a:endParaRPr>
          </a:p>
        </p:txBody>
      </p:sp>
      <p:sp>
        <p:nvSpPr>
          <p:cNvPr id="32" name="object 32"/>
          <p:cNvSpPr txBox="1"/>
          <p:nvPr/>
        </p:nvSpPr>
        <p:spPr>
          <a:xfrm>
            <a:off x="4839891" y="3415552"/>
            <a:ext cx="132080" cy="259045"/>
          </a:xfrm>
          <a:prstGeom prst="rect">
            <a:avLst/>
          </a:prstGeom>
        </p:spPr>
        <p:txBody>
          <a:bodyPr vert="horz" wrap="square" lIns="0" tIns="12700" rIns="0" bIns="0" rtlCol="0">
            <a:spAutoFit/>
          </a:bodyPr>
          <a:lstStyle/>
          <a:p>
            <a:pPr marL="12700">
              <a:spcBef>
                <a:spcPts val="100"/>
              </a:spcBef>
            </a:pPr>
            <a:r>
              <a:rPr sz="1600" b="1" spc="-5" dirty="0">
                <a:solidFill>
                  <a:srgbClr val="5B9BD5"/>
                </a:solidFill>
                <a:latin typeface="Carlito"/>
                <a:cs typeface="Carlito"/>
              </a:rPr>
              <a:t>1</a:t>
            </a:r>
            <a:endParaRPr sz="1600">
              <a:latin typeface="Carlito"/>
              <a:cs typeface="Carlito"/>
            </a:endParaRPr>
          </a:p>
        </p:txBody>
      </p:sp>
      <p:sp>
        <p:nvSpPr>
          <p:cNvPr id="33" name="object 33"/>
          <p:cNvSpPr txBox="1"/>
          <p:nvPr/>
        </p:nvSpPr>
        <p:spPr>
          <a:xfrm>
            <a:off x="5708332" y="3415552"/>
            <a:ext cx="817880" cy="505267"/>
          </a:xfrm>
          <a:prstGeom prst="rect">
            <a:avLst/>
          </a:prstGeom>
        </p:spPr>
        <p:txBody>
          <a:bodyPr vert="horz" wrap="square" lIns="0" tIns="12700" rIns="0" bIns="0" rtlCol="0">
            <a:spAutoFit/>
          </a:bodyPr>
          <a:lstStyle/>
          <a:p>
            <a:pPr marL="12700">
              <a:spcBef>
                <a:spcPts val="100"/>
              </a:spcBef>
            </a:pPr>
            <a:r>
              <a:rPr sz="1600" b="1" spc="-10" dirty="0">
                <a:solidFill>
                  <a:srgbClr val="5B9BD5"/>
                </a:solidFill>
                <a:latin typeface="Carlito"/>
                <a:cs typeface="Carlito"/>
              </a:rPr>
              <a:t>&lt;-AUTOR</a:t>
            </a:r>
            <a:endParaRPr sz="1600">
              <a:latin typeface="Carlito"/>
              <a:cs typeface="Carlito"/>
            </a:endParaRPr>
          </a:p>
        </p:txBody>
      </p:sp>
      <p:sp>
        <p:nvSpPr>
          <p:cNvPr id="34" name="object 34"/>
          <p:cNvSpPr txBox="1"/>
          <p:nvPr/>
        </p:nvSpPr>
        <p:spPr>
          <a:xfrm>
            <a:off x="7021017" y="3415552"/>
            <a:ext cx="339090" cy="259045"/>
          </a:xfrm>
          <a:prstGeom prst="rect">
            <a:avLst/>
          </a:prstGeom>
        </p:spPr>
        <p:txBody>
          <a:bodyPr vert="horz" wrap="square" lIns="0" tIns="12700" rIns="0" bIns="0" rtlCol="0">
            <a:spAutoFit/>
          </a:bodyPr>
          <a:lstStyle/>
          <a:p>
            <a:pPr marL="12700">
              <a:spcBef>
                <a:spcPts val="100"/>
              </a:spcBef>
            </a:pPr>
            <a:r>
              <a:rPr sz="1600" b="1" spc="-15" dirty="0">
                <a:solidFill>
                  <a:srgbClr val="5B9BD5"/>
                </a:solidFill>
                <a:latin typeface="Carlito"/>
                <a:cs typeface="Carlito"/>
              </a:rPr>
              <a:t>0</a:t>
            </a:r>
            <a:r>
              <a:rPr sz="1600" b="1" spc="-35" dirty="0">
                <a:solidFill>
                  <a:srgbClr val="5B9BD5"/>
                </a:solidFill>
                <a:latin typeface="Carlito"/>
                <a:cs typeface="Carlito"/>
              </a:rPr>
              <a:t>..</a:t>
            </a:r>
            <a:r>
              <a:rPr sz="1600" b="1" spc="-5" dirty="0">
                <a:solidFill>
                  <a:srgbClr val="5B9BD5"/>
                </a:solidFill>
                <a:latin typeface="Carlito"/>
                <a:cs typeface="Carlito"/>
              </a:rPr>
              <a:t>*</a:t>
            </a:r>
            <a:endParaRPr sz="1600">
              <a:latin typeface="Carlito"/>
              <a:cs typeface="Carlito"/>
            </a:endParaRPr>
          </a:p>
        </p:txBody>
      </p:sp>
      <p:sp>
        <p:nvSpPr>
          <p:cNvPr id="35" name="object 35"/>
          <p:cNvSpPr txBox="1"/>
          <p:nvPr/>
        </p:nvSpPr>
        <p:spPr>
          <a:xfrm>
            <a:off x="3115487" y="4734447"/>
            <a:ext cx="132080" cy="259686"/>
          </a:xfrm>
          <a:prstGeom prst="rect">
            <a:avLst/>
          </a:prstGeom>
        </p:spPr>
        <p:txBody>
          <a:bodyPr vert="horz" wrap="square" lIns="0" tIns="13335" rIns="0" bIns="0" rtlCol="0">
            <a:spAutoFit/>
          </a:bodyPr>
          <a:lstStyle/>
          <a:p>
            <a:pPr marL="12700">
              <a:spcBef>
                <a:spcPts val="105"/>
              </a:spcBef>
            </a:pPr>
            <a:r>
              <a:rPr sz="1600" b="1" dirty="0">
                <a:solidFill>
                  <a:srgbClr val="5B9BD5"/>
                </a:solidFill>
                <a:latin typeface="Carlito"/>
                <a:cs typeface="Carlito"/>
              </a:rPr>
              <a:t>1</a:t>
            </a:r>
            <a:endParaRPr sz="1600">
              <a:latin typeface="Carlito"/>
              <a:cs typeface="Carlito"/>
            </a:endParaRPr>
          </a:p>
        </p:txBody>
      </p:sp>
      <p:sp>
        <p:nvSpPr>
          <p:cNvPr id="36" name="object 36"/>
          <p:cNvSpPr/>
          <p:nvPr/>
        </p:nvSpPr>
        <p:spPr>
          <a:xfrm>
            <a:off x="4499783" y="5539315"/>
            <a:ext cx="3210560" cy="13335"/>
          </a:xfrm>
          <a:custGeom>
            <a:avLst/>
            <a:gdLst/>
            <a:ahLst/>
            <a:cxnLst/>
            <a:rect l="l" t="t" r="r" b="b"/>
            <a:pathLst>
              <a:path w="3210560" h="13335">
                <a:moveTo>
                  <a:pt x="0" y="13088"/>
                </a:moveTo>
                <a:lnTo>
                  <a:pt x="3210118" y="13088"/>
                </a:lnTo>
                <a:lnTo>
                  <a:pt x="3210118" y="0"/>
                </a:lnTo>
                <a:lnTo>
                  <a:pt x="0" y="0"/>
                </a:lnTo>
                <a:lnTo>
                  <a:pt x="0" y="13088"/>
                </a:lnTo>
                <a:close/>
              </a:path>
            </a:pathLst>
          </a:custGeom>
          <a:solidFill>
            <a:srgbClr val="5692C9"/>
          </a:solidFill>
        </p:spPr>
        <p:txBody>
          <a:bodyPr wrap="square" lIns="0" tIns="0" rIns="0" bIns="0" rtlCol="0"/>
          <a:lstStyle/>
          <a:p>
            <a:endParaRPr/>
          </a:p>
        </p:txBody>
      </p:sp>
      <p:sp>
        <p:nvSpPr>
          <p:cNvPr id="37" name="object 37"/>
          <p:cNvSpPr txBox="1"/>
          <p:nvPr/>
        </p:nvSpPr>
        <p:spPr>
          <a:xfrm>
            <a:off x="7798253" y="5369924"/>
            <a:ext cx="351790" cy="259045"/>
          </a:xfrm>
          <a:prstGeom prst="rect">
            <a:avLst/>
          </a:prstGeom>
        </p:spPr>
        <p:txBody>
          <a:bodyPr vert="horz" wrap="square" lIns="0" tIns="12700" rIns="0" bIns="0" rtlCol="0">
            <a:spAutoFit/>
          </a:bodyPr>
          <a:lstStyle/>
          <a:p>
            <a:pPr marL="12700">
              <a:spcBef>
                <a:spcPts val="100"/>
              </a:spcBef>
            </a:pPr>
            <a:r>
              <a:rPr sz="1600" b="1" spc="-20" dirty="0">
                <a:solidFill>
                  <a:srgbClr val="5B9BD5"/>
                </a:solidFill>
                <a:latin typeface="Carlito"/>
                <a:cs typeface="Carlito"/>
              </a:rPr>
              <a:t>0</a:t>
            </a:r>
            <a:r>
              <a:rPr sz="1600" b="1" spc="-35" dirty="0">
                <a:solidFill>
                  <a:srgbClr val="5B9BD5"/>
                </a:solidFill>
                <a:latin typeface="Carlito"/>
                <a:cs typeface="Carlito"/>
              </a:rPr>
              <a:t>.</a:t>
            </a:r>
            <a:r>
              <a:rPr sz="1600" b="1" spc="65" dirty="0">
                <a:solidFill>
                  <a:srgbClr val="5B9BD5"/>
                </a:solidFill>
                <a:latin typeface="Carlito"/>
                <a:cs typeface="Carlito"/>
              </a:rPr>
              <a:t>.</a:t>
            </a:r>
            <a:r>
              <a:rPr sz="1600" b="1" spc="-5" dirty="0">
                <a:solidFill>
                  <a:srgbClr val="5B9BD5"/>
                </a:solidFill>
                <a:latin typeface="Carlito"/>
                <a:cs typeface="Carlito"/>
              </a:rPr>
              <a:t>*</a:t>
            </a:r>
            <a:endParaRPr sz="1600">
              <a:latin typeface="Carlito"/>
              <a:cs typeface="Carlito"/>
            </a:endParaRPr>
          </a:p>
        </p:txBody>
      </p:sp>
      <p:sp>
        <p:nvSpPr>
          <p:cNvPr id="38" name="object 38"/>
          <p:cNvSpPr txBox="1"/>
          <p:nvPr/>
        </p:nvSpPr>
        <p:spPr>
          <a:xfrm>
            <a:off x="9091011" y="4645097"/>
            <a:ext cx="132080" cy="259045"/>
          </a:xfrm>
          <a:prstGeom prst="rect">
            <a:avLst/>
          </a:prstGeom>
        </p:spPr>
        <p:txBody>
          <a:bodyPr vert="horz" wrap="square" lIns="0" tIns="12700" rIns="0" bIns="0" rtlCol="0">
            <a:spAutoFit/>
          </a:bodyPr>
          <a:lstStyle/>
          <a:p>
            <a:pPr marL="12700">
              <a:spcBef>
                <a:spcPts val="100"/>
              </a:spcBef>
            </a:pPr>
            <a:r>
              <a:rPr sz="1600" b="1" spc="-5" dirty="0">
                <a:solidFill>
                  <a:srgbClr val="5B9BD5"/>
                </a:solidFill>
                <a:latin typeface="Carlito"/>
                <a:cs typeface="Carlito"/>
              </a:rPr>
              <a:t>1</a:t>
            </a:r>
            <a:endParaRPr sz="1600">
              <a:latin typeface="Carlito"/>
              <a:cs typeface="Carlito"/>
            </a:endParaRPr>
          </a:p>
        </p:txBody>
      </p:sp>
      <p:sp>
        <p:nvSpPr>
          <p:cNvPr id="39" name="object 39"/>
          <p:cNvSpPr txBox="1"/>
          <p:nvPr/>
        </p:nvSpPr>
        <p:spPr>
          <a:xfrm>
            <a:off x="8286958" y="5690712"/>
            <a:ext cx="700405" cy="505267"/>
          </a:xfrm>
          <a:prstGeom prst="rect">
            <a:avLst/>
          </a:prstGeom>
        </p:spPr>
        <p:txBody>
          <a:bodyPr vert="horz" wrap="square" lIns="0" tIns="12700" rIns="0" bIns="0" rtlCol="0">
            <a:spAutoFit/>
          </a:bodyPr>
          <a:lstStyle/>
          <a:p>
            <a:pPr marL="12700">
              <a:spcBef>
                <a:spcPts val="100"/>
              </a:spcBef>
            </a:pPr>
            <a:r>
              <a:rPr sz="1600" b="1" spc="-5" dirty="0">
                <a:solidFill>
                  <a:srgbClr val="5B9BD5"/>
                </a:solidFill>
                <a:latin typeface="Carlito"/>
                <a:cs typeface="Carlito"/>
              </a:rPr>
              <a:t>&lt;</a:t>
            </a:r>
            <a:r>
              <a:rPr sz="1600" b="1" spc="-10" dirty="0">
                <a:solidFill>
                  <a:srgbClr val="5B9BD5"/>
                </a:solidFill>
                <a:latin typeface="Carlito"/>
                <a:cs typeface="Carlito"/>
              </a:rPr>
              <a:t>-</a:t>
            </a:r>
            <a:r>
              <a:rPr sz="1600" b="1" spc="-5" dirty="0">
                <a:solidFill>
                  <a:srgbClr val="5B9BD5"/>
                </a:solidFill>
                <a:latin typeface="Carlito"/>
                <a:cs typeface="Carlito"/>
              </a:rPr>
              <a:t>T</a:t>
            </a:r>
            <a:r>
              <a:rPr sz="1600" b="1" spc="-35" dirty="0">
                <a:solidFill>
                  <a:srgbClr val="5B9BD5"/>
                </a:solidFill>
                <a:latin typeface="Carlito"/>
                <a:cs typeface="Carlito"/>
              </a:rPr>
              <a:t>I</a:t>
            </a:r>
            <a:r>
              <a:rPr sz="1600" b="1" spc="10" dirty="0">
                <a:solidFill>
                  <a:srgbClr val="5B9BD5"/>
                </a:solidFill>
                <a:latin typeface="Carlito"/>
                <a:cs typeface="Carlito"/>
              </a:rPr>
              <a:t>E</a:t>
            </a:r>
            <a:r>
              <a:rPr sz="1600" b="1" spc="35" dirty="0">
                <a:solidFill>
                  <a:srgbClr val="5B9BD5"/>
                </a:solidFill>
                <a:latin typeface="Carlito"/>
                <a:cs typeface="Carlito"/>
              </a:rPr>
              <a:t>N</a:t>
            </a:r>
            <a:r>
              <a:rPr sz="1600" b="1" spc="-5" dirty="0">
                <a:solidFill>
                  <a:srgbClr val="5B9BD5"/>
                </a:solidFill>
                <a:latin typeface="Carlito"/>
                <a:cs typeface="Carlito"/>
              </a:rPr>
              <a:t>E</a:t>
            </a:r>
            <a:endParaRPr sz="1600">
              <a:latin typeface="Carlito"/>
              <a:cs typeface="Carlito"/>
            </a:endParaRPr>
          </a:p>
        </p:txBody>
      </p:sp>
      <p:sp>
        <p:nvSpPr>
          <p:cNvPr id="40" name="object 40"/>
          <p:cNvSpPr txBox="1"/>
          <p:nvPr/>
        </p:nvSpPr>
        <p:spPr>
          <a:xfrm>
            <a:off x="3108955" y="5522473"/>
            <a:ext cx="821055" cy="505267"/>
          </a:xfrm>
          <a:prstGeom prst="rect">
            <a:avLst/>
          </a:prstGeom>
        </p:spPr>
        <p:txBody>
          <a:bodyPr vert="horz" wrap="square" lIns="0" tIns="12700" rIns="0" bIns="0" rtlCol="0">
            <a:spAutoFit/>
          </a:bodyPr>
          <a:lstStyle/>
          <a:p>
            <a:pPr marL="12700">
              <a:spcBef>
                <a:spcPts val="100"/>
              </a:spcBef>
            </a:pPr>
            <a:r>
              <a:rPr sz="1600" b="1" spc="-5" dirty="0">
                <a:solidFill>
                  <a:srgbClr val="5B9BD5"/>
                </a:solidFill>
                <a:latin typeface="Carlito"/>
                <a:cs typeface="Carlito"/>
              </a:rPr>
              <a:t>&lt;</a:t>
            </a:r>
            <a:r>
              <a:rPr sz="1600" b="1" spc="-10" dirty="0">
                <a:solidFill>
                  <a:srgbClr val="5B9BD5"/>
                </a:solidFill>
                <a:latin typeface="Carlito"/>
                <a:cs typeface="Carlito"/>
              </a:rPr>
              <a:t>-</a:t>
            </a:r>
            <a:r>
              <a:rPr sz="1600" b="1" spc="20" dirty="0">
                <a:solidFill>
                  <a:srgbClr val="5B9BD5"/>
                </a:solidFill>
                <a:latin typeface="Carlito"/>
                <a:cs typeface="Carlito"/>
              </a:rPr>
              <a:t>A</a:t>
            </a:r>
            <a:r>
              <a:rPr sz="1600" b="1" spc="-55" dirty="0">
                <a:solidFill>
                  <a:srgbClr val="5B9BD5"/>
                </a:solidFill>
                <a:latin typeface="Carlito"/>
                <a:cs typeface="Carlito"/>
              </a:rPr>
              <a:t>U</a:t>
            </a:r>
            <a:r>
              <a:rPr sz="1600" b="1" spc="-5" dirty="0">
                <a:solidFill>
                  <a:srgbClr val="5B9BD5"/>
                </a:solidFill>
                <a:latin typeface="Carlito"/>
                <a:cs typeface="Carlito"/>
              </a:rPr>
              <a:t>T</a:t>
            </a:r>
            <a:r>
              <a:rPr sz="1600" b="1" spc="5" dirty="0">
                <a:solidFill>
                  <a:srgbClr val="5B9BD5"/>
                </a:solidFill>
                <a:latin typeface="Carlito"/>
                <a:cs typeface="Carlito"/>
              </a:rPr>
              <a:t>O</a:t>
            </a:r>
            <a:r>
              <a:rPr sz="1600" b="1" spc="-5" dirty="0">
                <a:solidFill>
                  <a:srgbClr val="5B9BD5"/>
                </a:solidFill>
                <a:latin typeface="Carlito"/>
                <a:cs typeface="Carlito"/>
              </a:rPr>
              <a:t>R</a:t>
            </a:r>
            <a:endParaRPr sz="1600">
              <a:latin typeface="Carlito"/>
              <a:cs typeface="Carlito"/>
            </a:endParaRPr>
          </a:p>
        </p:txBody>
      </p:sp>
      <p:sp>
        <p:nvSpPr>
          <p:cNvPr id="41" name="object 41"/>
          <p:cNvSpPr txBox="1"/>
          <p:nvPr/>
        </p:nvSpPr>
        <p:spPr>
          <a:xfrm>
            <a:off x="4187937" y="6096929"/>
            <a:ext cx="351790" cy="259045"/>
          </a:xfrm>
          <a:prstGeom prst="rect">
            <a:avLst/>
          </a:prstGeom>
        </p:spPr>
        <p:txBody>
          <a:bodyPr vert="horz" wrap="square" lIns="0" tIns="12700" rIns="0" bIns="0" rtlCol="0">
            <a:spAutoFit/>
          </a:bodyPr>
          <a:lstStyle/>
          <a:p>
            <a:pPr marL="12700">
              <a:spcBef>
                <a:spcPts val="100"/>
              </a:spcBef>
            </a:pPr>
            <a:r>
              <a:rPr sz="1600" b="1" spc="-20" dirty="0">
                <a:solidFill>
                  <a:srgbClr val="5B9BD5"/>
                </a:solidFill>
                <a:latin typeface="Carlito"/>
                <a:cs typeface="Carlito"/>
              </a:rPr>
              <a:t>0</a:t>
            </a:r>
            <a:r>
              <a:rPr sz="1600" b="1" spc="-35" dirty="0">
                <a:solidFill>
                  <a:srgbClr val="5B9BD5"/>
                </a:solidFill>
                <a:latin typeface="Carlito"/>
                <a:cs typeface="Carlito"/>
              </a:rPr>
              <a:t>.</a:t>
            </a:r>
            <a:r>
              <a:rPr sz="1600" b="1" spc="65" dirty="0">
                <a:solidFill>
                  <a:srgbClr val="5B9BD5"/>
                </a:solidFill>
                <a:latin typeface="Carlito"/>
                <a:cs typeface="Carlito"/>
              </a:rPr>
              <a:t>.</a:t>
            </a:r>
            <a:r>
              <a:rPr sz="1600" b="1" spc="-5" dirty="0">
                <a:solidFill>
                  <a:srgbClr val="5B9BD5"/>
                </a:solidFill>
                <a:latin typeface="Carlito"/>
                <a:cs typeface="Carlito"/>
              </a:rPr>
              <a:t>*</a:t>
            </a:r>
            <a:endParaRPr sz="1600">
              <a:latin typeface="Carlito"/>
              <a:cs typeface="Carlito"/>
            </a:endParaRPr>
          </a:p>
        </p:txBody>
      </p:sp>
    </p:spTree>
    <p:extLst>
      <p:ext uri="{BB962C8B-B14F-4D97-AF65-F5344CB8AC3E}">
        <p14:creationId xmlns:p14="http://schemas.microsoft.com/office/powerpoint/2010/main" val="35363728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76600" y="457200"/>
            <a:ext cx="6000750" cy="1243930"/>
          </a:xfrm>
          <a:prstGeom prst="rect">
            <a:avLst/>
          </a:prstGeom>
        </p:spPr>
        <p:txBody>
          <a:bodyPr vert="horz" wrap="square" lIns="0" tIns="12700" rIns="0" bIns="0" rtlCol="0" anchor="t">
            <a:spAutoFit/>
          </a:bodyPr>
          <a:lstStyle/>
          <a:p>
            <a:pPr marL="12700">
              <a:lnSpc>
                <a:spcPct val="100000"/>
              </a:lnSpc>
              <a:spcBef>
                <a:spcPts val="100"/>
              </a:spcBef>
            </a:pPr>
            <a:r>
              <a:rPr sz="4000" dirty="0"/>
              <a:t>Consultas frecuentes sobre la</a:t>
            </a:r>
            <a:r>
              <a:rPr sz="4000" spc="-70" dirty="0"/>
              <a:t> </a:t>
            </a:r>
            <a:r>
              <a:rPr sz="4000" dirty="0"/>
              <a:t>BD</a:t>
            </a:r>
          </a:p>
        </p:txBody>
      </p:sp>
      <p:sp>
        <p:nvSpPr>
          <p:cNvPr id="4" name="object 4"/>
          <p:cNvSpPr txBox="1"/>
          <p:nvPr/>
        </p:nvSpPr>
        <p:spPr>
          <a:xfrm>
            <a:off x="2136140" y="2055457"/>
            <a:ext cx="8150860" cy="4222750"/>
          </a:xfrm>
          <a:prstGeom prst="rect">
            <a:avLst/>
          </a:prstGeom>
        </p:spPr>
        <p:txBody>
          <a:bodyPr vert="horz" wrap="square" lIns="0" tIns="53340" rIns="0" bIns="0" rtlCol="0">
            <a:spAutoFit/>
          </a:bodyPr>
          <a:lstStyle/>
          <a:p>
            <a:pPr marL="241300" marR="867410" indent="-228600" algn="just">
              <a:lnSpc>
                <a:spcPts val="2600"/>
              </a:lnSpc>
              <a:spcBef>
                <a:spcPts val="420"/>
              </a:spcBef>
              <a:buFont typeface="Arial"/>
              <a:buChar char="•"/>
              <a:tabLst>
                <a:tab pos="241300" algn="l"/>
              </a:tabLst>
            </a:pPr>
            <a:r>
              <a:rPr sz="2400" spc="-5" dirty="0">
                <a:latin typeface="Trebuchet MS"/>
                <a:cs typeface="Trebuchet MS"/>
              </a:rPr>
              <a:t>Consultas de </a:t>
            </a:r>
            <a:r>
              <a:rPr sz="2400" dirty="0">
                <a:latin typeface="Trebuchet MS"/>
                <a:cs typeface="Trebuchet MS"/>
              </a:rPr>
              <a:t>los </a:t>
            </a:r>
            <a:r>
              <a:rPr sz="2400" spc="-5" dirty="0">
                <a:latin typeface="Trebuchet MS"/>
                <a:cs typeface="Trebuchet MS"/>
              </a:rPr>
              <a:t>datos del </a:t>
            </a:r>
            <a:r>
              <a:rPr sz="2400" dirty="0">
                <a:latin typeface="Trebuchet MS"/>
                <a:cs typeface="Trebuchet MS"/>
              </a:rPr>
              <a:t>usuario </a:t>
            </a:r>
            <a:r>
              <a:rPr sz="2400" spc="-5" dirty="0">
                <a:latin typeface="Trebuchet MS"/>
                <a:cs typeface="Trebuchet MS"/>
              </a:rPr>
              <a:t>por nombre de  </a:t>
            </a:r>
            <a:r>
              <a:rPr sz="2400" dirty="0">
                <a:latin typeface="Trebuchet MS"/>
                <a:cs typeface="Trebuchet MS"/>
              </a:rPr>
              <a:t>usuario y </a:t>
            </a:r>
            <a:r>
              <a:rPr sz="2400" spc="-5" dirty="0">
                <a:latin typeface="Trebuchet MS"/>
                <a:cs typeface="Trebuchet MS"/>
              </a:rPr>
              <a:t>por cuenta de</a:t>
            </a:r>
            <a:r>
              <a:rPr sz="2400" spc="-30" dirty="0">
                <a:latin typeface="Trebuchet MS"/>
                <a:cs typeface="Trebuchet MS"/>
              </a:rPr>
              <a:t> </a:t>
            </a:r>
            <a:r>
              <a:rPr sz="2400" spc="-45" dirty="0">
                <a:latin typeface="Trebuchet MS"/>
                <a:cs typeface="Trebuchet MS"/>
              </a:rPr>
              <a:t>Twitter:</a:t>
            </a:r>
            <a:endParaRPr sz="2400" dirty="0">
              <a:latin typeface="Trebuchet MS"/>
              <a:cs typeface="Trebuchet MS"/>
            </a:endParaRPr>
          </a:p>
          <a:p>
            <a:pPr marL="698500" marR="5080" lvl="1" indent="-228600" algn="just">
              <a:lnSpc>
                <a:spcPts val="2130"/>
              </a:lnSpc>
              <a:spcBef>
                <a:spcPts val="1839"/>
              </a:spcBef>
              <a:buFont typeface="Arial"/>
              <a:buChar char="•"/>
              <a:tabLst>
                <a:tab pos="697865" algn="l"/>
                <a:tab pos="698500" algn="l"/>
              </a:tabLst>
            </a:pPr>
            <a:r>
              <a:rPr sz="2000" spc="-5" dirty="0">
                <a:latin typeface="Trebuchet MS"/>
                <a:cs typeface="Trebuchet MS"/>
              </a:rPr>
              <a:t>Agrupación por código postal (contar el número de usuarios de  cada</a:t>
            </a:r>
            <a:r>
              <a:rPr sz="2000" spc="-10" dirty="0">
                <a:latin typeface="Trebuchet MS"/>
                <a:cs typeface="Trebuchet MS"/>
              </a:rPr>
              <a:t> </a:t>
            </a:r>
            <a:r>
              <a:rPr sz="2000" spc="-5" dirty="0">
                <a:latin typeface="Trebuchet MS"/>
                <a:cs typeface="Trebuchet MS"/>
              </a:rPr>
              <a:t>C.P).</a:t>
            </a:r>
            <a:endParaRPr sz="2000" dirty="0">
              <a:latin typeface="Trebuchet MS"/>
              <a:cs typeface="Trebuchet MS"/>
            </a:endParaRPr>
          </a:p>
          <a:p>
            <a:pPr marL="698500" lvl="1" indent="-228600" algn="just">
              <a:spcBef>
                <a:spcPts val="1545"/>
              </a:spcBef>
              <a:buFont typeface="Arial"/>
              <a:buChar char="•"/>
              <a:tabLst>
                <a:tab pos="697865" algn="l"/>
                <a:tab pos="698500" algn="l"/>
              </a:tabLst>
            </a:pPr>
            <a:r>
              <a:rPr sz="2000" spc="-5" dirty="0">
                <a:latin typeface="Trebuchet MS"/>
                <a:cs typeface="Trebuchet MS"/>
              </a:rPr>
              <a:t>Consultas por número de</a:t>
            </a:r>
            <a:r>
              <a:rPr sz="2000" spc="-20" dirty="0">
                <a:latin typeface="Trebuchet MS"/>
                <a:cs typeface="Trebuchet MS"/>
              </a:rPr>
              <a:t> </a:t>
            </a:r>
            <a:r>
              <a:rPr sz="2000" spc="-5" dirty="0">
                <a:latin typeface="Trebuchet MS"/>
                <a:cs typeface="Trebuchet MS"/>
              </a:rPr>
              <a:t>teléfono.</a:t>
            </a:r>
            <a:endParaRPr sz="2000" dirty="0">
              <a:latin typeface="Trebuchet MS"/>
              <a:cs typeface="Trebuchet MS"/>
            </a:endParaRPr>
          </a:p>
          <a:p>
            <a:pPr marL="241300" indent="-228600" algn="just">
              <a:spcBef>
                <a:spcPts val="1500"/>
              </a:spcBef>
              <a:buFont typeface="Arial"/>
              <a:buChar char="•"/>
              <a:tabLst>
                <a:tab pos="241300" algn="l"/>
              </a:tabLst>
            </a:pPr>
            <a:r>
              <a:rPr sz="2400" spc="-5" dirty="0">
                <a:latin typeface="Trebuchet MS"/>
                <a:cs typeface="Trebuchet MS"/>
              </a:rPr>
              <a:t>Consultas de noticias publicadas por</a:t>
            </a:r>
            <a:r>
              <a:rPr sz="2400" spc="35" dirty="0">
                <a:latin typeface="Trebuchet MS"/>
                <a:cs typeface="Trebuchet MS"/>
              </a:rPr>
              <a:t> </a:t>
            </a:r>
            <a:r>
              <a:rPr sz="2400" spc="-5" dirty="0">
                <a:latin typeface="Trebuchet MS"/>
                <a:cs typeface="Trebuchet MS"/>
              </a:rPr>
              <a:t>usuarios</a:t>
            </a:r>
            <a:endParaRPr sz="2400" dirty="0">
              <a:latin typeface="Trebuchet MS"/>
              <a:cs typeface="Trebuchet MS"/>
            </a:endParaRPr>
          </a:p>
          <a:p>
            <a:pPr marL="698500" marR="351790" lvl="1" indent="-228600" algn="just">
              <a:lnSpc>
                <a:spcPts val="2130"/>
              </a:lnSpc>
              <a:spcBef>
                <a:spcPts val="1885"/>
              </a:spcBef>
              <a:buFont typeface="Arial"/>
              <a:buChar char="•"/>
              <a:tabLst>
                <a:tab pos="697865" algn="l"/>
                <a:tab pos="698500" algn="l"/>
              </a:tabLst>
            </a:pPr>
            <a:r>
              <a:rPr sz="2000" dirty="0">
                <a:latin typeface="Trebuchet MS"/>
                <a:cs typeface="Trebuchet MS"/>
              </a:rPr>
              <a:t>10 </a:t>
            </a:r>
            <a:r>
              <a:rPr sz="2000" spc="-5" dirty="0">
                <a:latin typeface="Trebuchet MS"/>
                <a:cs typeface="Trebuchet MS"/>
              </a:rPr>
              <a:t>últimas noticias publicadas ordenadas por fecha (de más  reciente </a:t>
            </a:r>
            <a:r>
              <a:rPr sz="2000" dirty="0">
                <a:latin typeface="Trebuchet MS"/>
                <a:cs typeface="Trebuchet MS"/>
              </a:rPr>
              <a:t>a </a:t>
            </a:r>
            <a:r>
              <a:rPr sz="2000" spc="-5" dirty="0">
                <a:latin typeface="Trebuchet MS"/>
                <a:cs typeface="Trebuchet MS"/>
              </a:rPr>
              <a:t>más</a:t>
            </a:r>
            <a:r>
              <a:rPr sz="2000" spc="-20" dirty="0">
                <a:latin typeface="Trebuchet MS"/>
                <a:cs typeface="Trebuchet MS"/>
              </a:rPr>
              <a:t> </a:t>
            </a:r>
            <a:r>
              <a:rPr sz="2000" spc="-5" dirty="0">
                <a:latin typeface="Trebuchet MS"/>
                <a:cs typeface="Trebuchet MS"/>
              </a:rPr>
              <a:t>antigua).</a:t>
            </a:r>
            <a:endParaRPr sz="2000" dirty="0">
              <a:latin typeface="Trebuchet MS"/>
              <a:cs typeface="Trebuchet MS"/>
            </a:endParaRPr>
          </a:p>
          <a:p>
            <a:pPr marL="241300" marR="796925" indent="-228600" algn="just">
              <a:lnSpc>
                <a:spcPts val="2570"/>
              </a:lnSpc>
              <a:spcBef>
                <a:spcPts val="1855"/>
              </a:spcBef>
              <a:buFont typeface="Arial"/>
              <a:buChar char="•"/>
              <a:tabLst>
                <a:tab pos="241300" algn="l"/>
              </a:tabLst>
            </a:pPr>
            <a:r>
              <a:rPr sz="2400" spc="-5" dirty="0">
                <a:latin typeface="Trebuchet MS"/>
                <a:cs typeface="Trebuchet MS"/>
              </a:rPr>
              <a:t>Número </a:t>
            </a:r>
            <a:r>
              <a:rPr sz="2400" dirty="0">
                <a:latin typeface="Trebuchet MS"/>
                <a:cs typeface="Trebuchet MS"/>
              </a:rPr>
              <a:t>de </a:t>
            </a:r>
            <a:r>
              <a:rPr sz="2400" spc="-5" dirty="0">
                <a:latin typeface="Trebuchet MS"/>
                <a:cs typeface="Trebuchet MS"/>
              </a:rPr>
              <a:t>comentarios por noticia, por </a:t>
            </a:r>
            <a:r>
              <a:rPr sz="2400" dirty="0">
                <a:latin typeface="Trebuchet MS"/>
                <a:cs typeface="Trebuchet MS"/>
              </a:rPr>
              <a:t>día o </a:t>
            </a:r>
            <a:r>
              <a:rPr sz="2400" spc="-5" dirty="0">
                <a:latin typeface="Trebuchet MS"/>
                <a:cs typeface="Trebuchet MS"/>
              </a:rPr>
              <a:t>por  </a:t>
            </a:r>
            <a:r>
              <a:rPr sz="2400" dirty="0">
                <a:latin typeface="Trebuchet MS"/>
                <a:cs typeface="Trebuchet MS"/>
              </a:rPr>
              <a:t>usuario.</a:t>
            </a:r>
          </a:p>
        </p:txBody>
      </p:sp>
    </p:spTree>
    <p:extLst>
      <p:ext uri="{BB962C8B-B14F-4D97-AF65-F5344CB8AC3E}">
        <p14:creationId xmlns:p14="http://schemas.microsoft.com/office/powerpoint/2010/main" val="29953673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idx="1"/>
          </p:nvPr>
        </p:nvSpPr>
        <p:spPr>
          <a:xfrm>
            <a:off x="1981200" y="2209800"/>
            <a:ext cx="8153400" cy="4357602"/>
          </a:xfrm>
          <a:prstGeom prst="rect">
            <a:avLst/>
          </a:prstGeom>
        </p:spPr>
        <p:txBody>
          <a:bodyPr vert="horz" wrap="square" lIns="0" tIns="104139" rIns="0" bIns="0" rtlCol="0">
            <a:spAutoFit/>
          </a:bodyPr>
          <a:lstStyle/>
          <a:p>
            <a:pPr marL="378460" indent="-228600" algn="just">
              <a:lnSpc>
                <a:spcPct val="100000"/>
              </a:lnSpc>
              <a:spcBef>
                <a:spcPts val="819"/>
              </a:spcBef>
              <a:buFont typeface="Arial"/>
              <a:buChar char="•"/>
              <a:tabLst>
                <a:tab pos="378460" algn="l"/>
              </a:tabLst>
            </a:pPr>
            <a:r>
              <a:rPr sz="2800" spc="-10" dirty="0"/>
              <a:t>Recordemos:</a:t>
            </a:r>
          </a:p>
          <a:p>
            <a:pPr marL="0" indent="0" algn="ctr">
              <a:lnSpc>
                <a:spcPct val="100000"/>
              </a:lnSpc>
              <a:spcBef>
                <a:spcPts val="720"/>
              </a:spcBef>
              <a:buNone/>
            </a:pPr>
            <a:r>
              <a:rPr sz="2800" dirty="0"/>
              <a:t>“</a:t>
            </a:r>
            <a:r>
              <a:rPr sz="2800" i="1" dirty="0">
                <a:solidFill>
                  <a:schemeClr val="tx1"/>
                </a:solidFill>
              </a:rPr>
              <a:t>no es necesario </a:t>
            </a:r>
            <a:r>
              <a:rPr sz="2800" i="1" spc="-5" dirty="0">
                <a:solidFill>
                  <a:schemeClr val="tx1"/>
                </a:solidFill>
              </a:rPr>
              <a:t>crear </a:t>
            </a:r>
            <a:r>
              <a:rPr sz="2800" i="1" dirty="0">
                <a:solidFill>
                  <a:schemeClr val="tx1"/>
                </a:solidFill>
              </a:rPr>
              <a:t>una </a:t>
            </a:r>
            <a:r>
              <a:rPr sz="2800" i="1" spc="-5" dirty="0">
                <a:solidFill>
                  <a:schemeClr val="tx1"/>
                </a:solidFill>
              </a:rPr>
              <a:t>colección </a:t>
            </a:r>
            <a:r>
              <a:rPr sz="2800" i="1" dirty="0">
                <a:solidFill>
                  <a:schemeClr val="tx1"/>
                </a:solidFill>
              </a:rPr>
              <a:t>de </a:t>
            </a:r>
            <a:r>
              <a:rPr sz="2800" i="1" spc="-5" dirty="0">
                <a:solidFill>
                  <a:schemeClr val="tx1"/>
                </a:solidFill>
              </a:rPr>
              <a:t>forma</a:t>
            </a:r>
            <a:r>
              <a:rPr sz="2800" i="1" spc="10" dirty="0">
                <a:solidFill>
                  <a:schemeClr val="tx1"/>
                </a:solidFill>
              </a:rPr>
              <a:t> </a:t>
            </a:r>
            <a:r>
              <a:rPr sz="2800" i="1" spc="-5" dirty="0">
                <a:solidFill>
                  <a:schemeClr val="tx1"/>
                </a:solidFill>
              </a:rPr>
              <a:t>explícita</a:t>
            </a:r>
            <a:r>
              <a:rPr sz="2800" spc="-5" dirty="0"/>
              <a:t>”</a:t>
            </a:r>
          </a:p>
          <a:p>
            <a:pPr marL="835660" marR="5715" lvl="1" indent="-228600" algn="just">
              <a:lnSpc>
                <a:spcPts val="2130"/>
              </a:lnSpc>
              <a:spcBef>
                <a:spcPts val="1280"/>
              </a:spcBef>
              <a:buFont typeface="Arial"/>
              <a:buChar char="•"/>
              <a:tabLst>
                <a:tab pos="835025" algn="l"/>
                <a:tab pos="835660" algn="l"/>
                <a:tab pos="3195320" algn="l"/>
                <a:tab pos="4691380" algn="l"/>
                <a:tab pos="4944110" algn="l"/>
                <a:tab pos="5665470" algn="l"/>
                <a:tab pos="6584950" algn="l"/>
                <a:tab pos="7329805" algn="l"/>
              </a:tabLst>
            </a:pPr>
            <a:r>
              <a:rPr sz="2400" dirty="0">
                <a:latin typeface="Trebuchet MS"/>
                <a:cs typeface="Trebuchet MS"/>
              </a:rPr>
              <a:t>Se </a:t>
            </a:r>
            <a:r>
              <a:rPr sz="2400" spc="-204" dirty="0">
                <a:latin typeface="Trebuchet MS"/>
                <a:cs typeface="Trebuchet MS"/>
              </a:rPr>
              <a:t> </a:t>
            </a:r>
            <a:r>
              <a:rPr sz="2400" spc="-5" dirty="0" err="1">
                <a:latin typeface="Trebuchet MS"/>
                <a:cs typeface="Trebuchet MS"/>
              </a:rPr>
              <a:t>puede</a:t>
            </a:r>
            <a:r>
              <a:rPr sz="2400" dirty="0" err="1">
                <a:latin typeface="Trebuchet MS"/>
                <a:cs typeface="Trebuchet MS"/>
              </a:rPr>
              <a:t>n</a:t>
            </a:r>
            <a:r>
              <a:rPr sz="2400" dirty="0">
                <a:latin typeface="Trebuchet MS"/>
                <a:cs typeface="Trebuchet MS"/>
              </a:rPr>
              <a:t> </a:t>
            </a:r>
            <a:r>
              <a:rPr sz="2400" spc="-210" dirty="0">
                <a:latin typeface="Trebuchet MS"/>
                <a:cs typeface="Trebuchet MS"/>
              </a:rPr>
              <a:t> </a:t>
            </a:r>
            <a:r>
              <a:rPr sz="2400" dirty="0" err="1">
                <a:latin typeface="Trebuchet MS"/>
                <a:cs typeface="Trebuchet MS"/>
              </a:rPr>
              <a:t>i</a:t>
            </a:r>
            <a:r>
              <a:rPr sz="2400" spc="-10" dirty="0" err="1">
                <a:latin typeface="Trebuchet MS"/>
                <a:cs typeface="Trebuchet MS"/>
              </a:rPr>
              <a:t>n</a:t>
            </a:r>
            <a:r>
              <a:rPr sz="2400" dirty="0" err="1">
                <a:latin typeface="Trebuchet MS"/>
                <a:cs typeface="Trebuchet MS"/>
              </a:rPr>
              <a:t>s</a:t>
            </a:r>
            <a:r>
              <a:rPr sz="2400" spc="-5" dirty="0" err="1">
                <a:latin typeface="Trebuchet MS"/>
                <a:cs typeface="Trebuchet MS"/>
              </a:rPr>
              <a:t>er</a:t>
            </a:r>
            <a:r>
              <a:rPr sz="2400" spc="-10" dirty="0" err="1">
                <a:latin typeface="Trebuchet MS"/>
                <a:cs typeface="Trebuchet MS"/>
              </a:rPr>
              <a:t>t</a:t>
            </a:r>
            <a:r>
              <a:rPr sz="2400" spc="-5" dirty="0" err="1">
                <a:latin typeface="Trebuchet MS"/>
                <a:cs typeface="Trebuchet MS"/>
              </a:rPr>
              <a:t>a</a:t>
            </a:r>
            <a:r>
              <a:rPr sz="2400" dirty="0" err="1">
                <a:latin typeface="Trebuchet MS"/>
                <a:cs typeface="Trebuchet MS"/>
              </a:rPr>
              <a:t>r</a:t>
            </a:r>
            <a:r>
              <a:rPr lang="es-ES" sz="2400" dirty="0">
                <a:latin typeface="Trebuchet MS"/>
                <a:cs typeface="Trebuchet MS"/>
              </a:rPr>
              <a:t> </a:t>
            </a:r>
            <a:r>
              <a:rPr sz="2400" spc="-5" dirty="0" err="1">
                <a:latin typeface="Trebuchet MS"/>
                <a:cs typeface="Trebuchet MS"/>
              </a:rPr>
              <a:t>d</a:t>
            </a:r>
            <a:r>
              <a:rPr sz="2400" dirty="0" err="1">
                <a:latin typeface="Trebuchet MS"/>
                <a:cs typeface="Trebuchet MS"/>
              </a:rPr>
              <a:t>o</a:t>
            </a:r>
            <a:r>
              <a:rPr sz="2400" spc="-5" dirty="0" err="1">
                <a:latin typeface="Trebuchet MS"/>
                <a:cs typeface="Trebuchet MS"/>
              </a:rPr>
              <a:t>cu</a:t>
            </a:r>
            <a:r>
              <a:rPr sz="2400" dirty="0" err="1">
                <a:latin typeface="Trebuchet MS"/>
                <a:cs typeface="Trebuchet MS"/>
              </a:rPr>
              <a:t>m</a:t>
            </a:r>
            <a:r>
              <a:rPr sz="2400" spc="-5" dirty="0" err="1">
                <a:latin typeface="Trebuchet MS"/>
                <a:cs typeface="Trebuchet MS"/>
              </a:rPr>
              <a:t>ent</a:t>
            </a:r>
            <a:r>
              <a:rPr sz="2400" dirty="0" err="1">
                <a:latin typeface="Trebuchet MS"/>
                <a:cs typeface="Trebuchet MS"/>
              </a:rPr>
              <a:t>os</a:t>
            </a:r>
            <a:r>
              <a:rPr lang="es-ES" sz="2400" dirty="0">
                <a:latin typeface="Trebuchet MS"/>
                <a:cs typeface="Trebuchet MS"/>
              </a:rPr>
              <a:t> </a:t>
            </a:r>
            <a:r>
              <a:rPr sz="2400" dirty="0" err="1">
                <a:latin typeface="Trebuchet MS"/>
                <a:cs typeface="Trebuchet MS"/>
              </a:rPr>
              <a:t>so</a:t>
            </a:r>
            <a:r>
              <a:rPr sz="2400" spc="-5" dirty="0" err="1">
                <a:latin typeface="Trebuchet MS"/>
                <a:cs typeface="Trebuchet MS"/>
              </a:rPr>
              <a:t>br</a:t>
            </a:r>
            <a:r>
              <a:rPr sz="2400" dirty="0" err="1">
                <a:latin typeface="Trebuchet MS"/>
                <a:cs typeface="Trebuchet MS"/>
              </a:rPr>
              <a:t>e</a:t>
            </a:r>
            <a:r>
              <a:rPr lang="es-ES" sz="2400" dirty="0">
                <a:latin typeface="Trebuchet MS"/>
                <a:cs typeface="Trebuchet MS"/>
              </a:rPr>
              <a:t> </a:t>
            </a:r>
            <a:r>
              <a:rPr sz="2400" spc="-5" dirty="0" err="1">
                <a:latin typeface="Trebuchet MS"/>
                <a:cs typeface="Trebuchet MS"/>
              </a:rPr>
              <a:t>ca</a:t>
            </a:r>
            <a:r>
              <a:rPr sz="2400" dirty="0" err="1">
                <a:latin typeface="Trebuchet MS"/>
                <a:cs typeface="Trebuchet MS"/>
              </a:rPr>
              <a:t>m</a:t>
            </a:r>
            <a:r>
              <a:rPr sz="2400" spc="-5" dirty="0" err="1">
                <a:latin typeface="Trebuchet MS"/>
                <a:cs typeface="Trebuchet MS"/>
              </a:rPr>
              <a:t>p</a:t>
            </a:r>
            <a:r>
              <a:rPr sz="2400" dirty="0" err="1">
                <a:latin typeface="Trebuchet MS"/>
                <a:cs typeface="Trebuchet MS"/>
              </a:rPr>
              <a:t>os</a:t>
            </a:r>
            <a:r>
              <a:rPr sz="2400" dirty="0">
                <a:latin typeface="Trebuchet MS"/>
                <a:cs typeface="Trebuchet MS"/>
              </a:rPr>
              <a:t> </a:t>
            </a:r>
            <a:r>
              <a:rPr sz="2400" spc="-5" dirty="0" err="1">
                <a:latin typeface="Trebuchet MS"/>
                <a:cs typeface="Trebuchet MS"/>
              </a:rPr>
              <a:t>sobre</a:t>
            </a:r>
            <a:r>
              <a:rPr sz="2400" spc="-5" dirty="0">
                <a:latin typeface="Trebuchet MS"/>
                <a:cs typeface="Trebuchet MS"/>
              </a:rPr>
              <a:t> </a:t>
            </a:r>
            <a:r>
              <a:rPr sz="2400" spc="-5" dirty="0">
                <a:latin typeface="Trebuchet MS"/>
                <a:cs typeface="Trebuchet MS"/>
              </a:rPr>
              <a:t>colecciones que aún no </a:t>
            </a:r>
            <a:r>
              <a:rPr sz="2400" spc="-10" dirty="0">
                <a:latin typeface="Trebuchet MS"/>
                <a:cs typeface="Trebuchet MS"/>
              </a:rPr>
              <a:t>tengan </a:t>
            </a:r>
            <a:r>
              <a:rPr sz="2400" spc="-5" dirty="0">
                <a:latin typeface="Trebuchet MS"/>
                <a:cs typeface="Trebuchet MS"/>
              </a:rPr>
              <a:t>documento</a:t>
            </a:r>
            <a:r>
              <a:rPr sz="2400" spc="-20" dirty="0">
                <a:latin typeface="Trebuchet MS"/>
                <a:cs typeface="Trebuchet MS"/>
              </a:rPr>
              <a:t> </a:t>
            </a:r>
            <a:r>
              <a:rPr sz="2400" spc="-5" dirty="0">
                <a:latin typeface="Trebuchet MS"/>
                <a:cs typeface="Trebuchet MS"/>
              </a:rPr>
              <a:t>alguno.</a:t>
            </a:r>
            <a:endParaRPr sz="2400" dirty="0">
              <a:latin typeface="Trebuchet MS"/>
              <a:cs typeface="Trebuchet MS"/>
            </a:endParaRPr>
          </a:p>
          <a:p>
            <a:pPr marL="835660" lvl="1" indent="-228600" algn="just">
              <a:lnSpc>
                <a:spcPct val="100000"/>
              </a:lnSpc>
              <a:spcBef>
                <a:spcPts val="1545"/>
              </a:spcBef>
              <a:buFont typeface="Arial"/>
              <a:buChar char="•"/>
              <a:tabLst>
                <a:tab pos="835025" algn="l"/>
                <a:tab pos="835660" algn="l"/>
              </a:tabLst>
            </a:pPr>
            <a:r>
              <a:rPr sz="2400" dirty="0">
                <a:latin typeface="Trebuchet MS"/>
                <a:cs typeface="Trebuchet MS"/>
              </a:rPr>
              <a:t>En </a:t>
            </a:r>
            <a:r>
              <a:rPr sz="2400" spc="-5" dirty="0">
                <a:latin typeface="Trebuchet MS"/>
                <a:cs typeface="Trebuchet MS"/>
              </a:rPr>
              <a:t>MongoDB, no hay</a:t>
            </a:r>
            <a:r>
              <a:rPr sz="2400" spc="-15" dirty="0">
                <a:latin typeface="Trebuchet MS"/>
                <a:cs typeface="Trebuchet MS"/>
              </a:rPr>
              <a:t> </a:t>
            </a:r>
            <a:r>
              <a:rPr sz="2400" spc="-5" dirty="0">
                <a:latin typeface="Trebuchet MS"/>
                <a:cs typeface="Trebuchet MS"/>
              </a:rPr>
              <a:t>esquemas.</a:t>
            </a:r>
            <a:endParaRPr sz="2400" dirty="0">
              <a:latin typeface="Trebuchet MS"/>
              <a:cs typeface="Trebuchet MS"/>
            </a:endParaRPr>
          </a:p>
          <a:p>
            <a:pPr marL="1292225" marR="5080" lvl="2" indent="-228600" algn="just">
              <a:lnSpc>
                <a:spcPts val="1930"/>
              </a:lnSpc>
              <a:spcBef>
                <a:spcPts val="1855"/>
              </a:spcBef>
              <a:buFont typeface="Arial"/>
              <a:buChar char="•"/>
              <a:tabLst>
                <a:tab pos="1292225" algn="l"/>
                <a:tab pos="1292860" algn="l"/>
                <a:tab pos="1716405" algn="l"/>
                <a:tab pos="2374265" algn="l"/>
                <a:tab pos="3599815" algn="l"/>
                <a:tab pos="4057650" algn="l"/>
                <a:tab pos="5467350" algn="l"/>
                <a:tab pos="6399530" algn="l"/>
                <a:tab pos="7131050" algn="l"/>
              </a:tabLst>
            </a:pPr>
            <a:r>
              <a:rPr spc="-5" dirty="0">
                <a:latin typeface="Trebuchet MS"/>
                <a:cs typeface="Trebuchet MS"/>
              </a:rPr>
              <a:t>E</a:t>
            </a:r>
            <a:r>
              <a:rPr dirty="0">
                <a:latin typeface="Trebuchet MS"/>
                <a:cs typeface="Trebuchet MS"/>
              </a:rPr>
              <a:t>n	</a:t>
            </a:r>
            <a:r>
              <a:rPr spc="-5" dirty="0">
                <a:latin typeface="Trebuchet MS"/>
                <a:cs typeface="Trebuchet MS"/>
              </a:rPr>
              <a:t>c</a:t>
            </a:r>
            <a:r>
              <a:rPr spc="5" dirty="0">
                <a:latin typeface="Trebuchet MS"/>
                <a:cs typeface="Trebuchet MS"/>
              </a:rPr>
              <a:t>a</a:t>
            </a:r>
            <a:r>
              <a:rPr spc="-5" dirty="0">
                <a:latin typeface="Trebuchet MS"/>
                <a:cs typeface="Trebuchet MS"/>
              </a:rPr>
              <a:t>d</a:t>
            </a:r>
            <a:r>
              <a:rPr dirty="0">
                <a:latin typeface="Trebuchet MS"/>
                <a:cs typeface="Trebuchet MS"/>
              </a:rPr>
              <a:t>a	</a:t>
            </a:r>
            <a:r>
              <a:rPr spc="-5" dirty="0">
                <a:latin typeface="Trebuchet MS"/>
                <a:cs typeface="Trebuchet MS"/>
              </a:rPr>
              <a:t>co</a:t>
            </a:r>
            <a:r>
              <a:rPr spc="-10" dirty="0">
                <a:latin typeface="Trebuchet MS"/>
                <a:cs typeface="Trebuchet MS"/>
              </a:rPr>
              <a:t>l</a:t>
            </a:r>
            <a:r>
              <a:rPr spc="5" dirty="0">
                <a:latin typeface="Trebuchet MS"/>
                <a:cs typeface="Trebuchet MS"/>
              </a:rPr>
              <a:t>e</a:t>
            </a:r>
            <a:r>
              <a:rPr spc="-5" dirty="0">
                <a:latin typeface="Trebuchet MS"/>
                <a:cs typeface="Trebuchet MS"/>
              </a:rPr>
              <a:t>cc</a:t>
            </a:r>
            <a:r>
              <a:rPr dirty="0">
                <a:latin typeface="Trebuchet MS"/>
                <a:cs typeface="Trebuchet MS"/>
              </a:rPr>
              <a:t>i</a:t>
            </a:r>
            <a:r>
              <a:rPr spc="-5" dirty="0">
                <a:latin typeface="Trebuchet MS"/>
                <a:cs typeface="Trebuchet MS"/>
              </a:rPr>
              <a:t>ó</a:t>
            </a:r>
            <a:r>
              <a:rPr spc="5" dirty="0">
                <a:latin typeface="Trebuchet MS"/>
                <a:cs typeface="Trebuchet MS"/>
              </a:rPr>
              <a:t>n</a:t>
            </a:r>
            <a:r>
              <a:rPr dirty="0">
                <a:latin typeface="Trebuchet MS"/>
                <a:cs typeface="Trebuchet MS"/>
              </a:rPr>
              <a:t>,	</a:t>
            </a:r>
            <a:r>
              <a:rPr spc="-10" dirty="0">
                <a:latin typeface="Trebuchet MS"/>
                <a:cs typeface="Trebuchet MS"/>
              </a:rPr>
              <a:t>l</a:t>
            </a:r>
            <a:r>
              <a:rPr spc="-5" dirty="0">
                <a:latin typeface="Trebuchet MS"/>
                <a:cs typeface="Trebuchet MS"/>
              </a:rPr>
              <a:t>o</a:t>
            </a:r>
            <a:r>
              <a:rPr dirty="0">
                <a:latin typeface="Trebuchet MS"/>
                <a:cs typeface="Trebuchet MS"/>
              </a:rPr>
              <a:t>s	</a:t>
            </a:r>
            <a:r>
              <a:rPr spc="-5" dirty="0">
                <a:latin typeface="Trebuchet MS"/>
                <a:cs typeface="Trebuchet MS"/>
              </a:rPr>
              <a:t>doc</a:t>
            </a:r>
            <a:r>
              <a:rPr dirty="0">
                <a:latin typeface="Trebuchet MS"/>
                <a:cs typeface="Trebuchet MS"/>
              </a:rPr>
              <a:t>u</a:t>
            </a:r>
            <a:r>
              <a:rPr spc="5" dirty="0">
                <a:latin typeface="Trebuchet MS"/>
                <a:cs typeface="Trebuchet MS"/>
              </a:rPr>
              <a:t>me</a:t>
            </a:r>
            <a:r>
              <a:rPr dirty="0">
                <a:latin typeface="Trebuchet MS"/>
                <a:cs typeface="Trebuchet MS"/>
              </a:rPr>
              <a:t>n</a:t>
            </a:r>
            <a:r>
              <a:rPr spc="-5" dirty="0">
                <a:latin typeface="Trebuchet MS"/>
                <a:cs typeface="Trebuchet MS"/>
              </a:rPr>
              <a:t>to</a:t>
            </a:r>
            <a:r>
              <a:rPr dirty="0">
                <a:latin typeface="Trebuchet MS"/>
                <a:cs typeface="Trebuchet MS"/>
              </a:rPr>
              <a:t>s	</a:t>
            </a:r>
            <a:r>
              <a:rPr spc="-5" dirty="0">
                <a:latin typeface="Trebuchet MS"/>
                <a:cs typeface="Trebuchet MS"/>
              </a:rPr>
              <a:t>p</a:t>
            </a:r>
            <a:r>
              <a:rPr dirty="0">
                <a:latin typeface="Trebuchet MS"/>
                <a:cs typeface="Trebuchet MS"/>
              </a:rPr>
              <a:t>u</a:t>
            </a:r>
            <a:r>
              <a:rPr spc="5" dirty="0">
                <a:latin typeface="Trebuchet MS"/>
                <a:cs typeface="Trebuchet MS"/>
              </a:rPr>
              <a:t>e</a:t>
            </a:r>
            <a:r>
              <a:rPr spc="-5" dirty="0">
                <a:latin typeface="Trebuchet MS"/>
                <a:cs typeface="Trebuchet MS"/>
              </a:rPr>
              <a:t>d</a:t>
            </a:r>
            <a:r>
              <a:rPr spc="5" dirty="0">
                <a:latin typeface="Trebuchet MS"/>
                <a:cs typeface="Trebuchet MS"/>
              </a:rPr>
              <a:t>e</a:t>
            </a:r>
            <a:r>
              <a:rPr dirty="0">
                <a:latin typeface="Trebuchet MS"/>
                <a:cs typeface="Trebuchet MS"/>
              </a:rPr>
              <a:t>n	</a:t>
            </a:r>
            <a:r>
              <a:rPr spc="-5" dirty="0">
                <a:latin typeface="Trebuchet MS"/>
                <a:cs typeface="Trebuchet MS"/>
              </a:rPr>
              <a:t>t</a:t>
            </a:r>
            <a:r>
              <a:rPr spc="5" dirty="0">
                <a:latin typeface="Trebuchet MS"/>
                <a:cs typeface="Trebuchet MS"/>
              </a:rPr>
              <a:t>e</a:t>
            </a:r>
            <a:r>
              <a:rPr dirty="0">
                <a:latin typeface="Trebuchet MS"/>
                <a:cs typeface="Trebuchet MS"/>
              </a:rPr>
              <a:t>n</a:t>
            </a:r>
            <a:r>
              <a:rPr spc="5" dirty="0">
                <a:latin typeface="Trebuchet MS"/>
                <a:cs typeface="Trebuchet MS"/>
              </a:rPr>
              <a:t>e</a:t>
            </a:r>
            <a:r>
              <a:rPr dirty="0">
                <a:latin typeface="Trebuchet MS"/>
                <a:cs typeface="Trebuchet MS"/>
              </a:rPr>
              <a:t>r	</a:t>
            </a:r>
            <a:r>
              <a:rPr spc="-5" dirty="0">
                <a:latin typeface="Trebuchet MS"/>
                <a:cs typeface="Trebuchet MS"/>
              </a:rPr>
              <a:t>dif</a:t>
            </a:r>
            <a:r>
              <a:rPr spc="5" dirty="0">
                <a:latin typeface="Trebuchet MS"/>
                <a:cs typeface="Trebuchet MS"/>
              </a:rPr>
              <a:t>e</a:t>
            </a:r>
            <a:r>
              <a:rPr spc="-5" dirty="0">
                <a:latin typeface="Trebuchet MS"/>
                <a:cs typeface="Trebuchet MS"/>
              </a:rPr>
              <a:t>r</a:t>
            </a:r>
            <a:r>
              <a:rPr spc="5" dirty="0">
                <a:latin typeface="Trebuchet MS"/>
                <a:cs typeface="Trebuchet MS"/>
              </a:rPr>
              <a:t>e</a:t>
            </a:r>
            <a:r>
              <a:rPr dirty="0">
                <a:latin typeface="Trebuchet MS"/>
                <a:cs typeface="Trebuchet MS"/>
              </a:rPr>
              <a:t>n</a:t>
            </a:r>
            <a:r>
              <a:rPr spc="-5" dirty="0">
                <a:latin typeface="Trebuchet MS"/>
                <a:cs typeface="Trebuchet MS"/>
              </a:rPr>
              <a:t>t</a:t>
            </a:r>
            <a:r>
              <a:rPr spc="5" dirty="0">
                <a:latin typeface="Trebuchet MS"/>
                <a:cs typeface="Trebuchet MS"/>
              </a:rPr>
              <a:t>e</a:t>
            </a:r>
            <a:r>
              <a:rPr dirty="0">
                <a:latin typeface="Trebuchet MS"/>
                <a:cs typeface="Trebuchet MS"/>
              </a:rPr>
              <a:t>s  </a:t>
            </a:r>
            <a:r>
              <a:rPr spc="-5" dirty="0">
                <a:latin typeface="Trebuchet MS"/>
                <a:cs typeface="Trebuchet MS"/>
              </a:rPr>
              <a:t>campos.</a:t>
            </a:r>
            <a:endParaRPr dirty="0">
              <a:latin typeface="Trebuchet MS"/>
              <a:cs typeface="Trebuchet MS"/>
            </a:endParaRPr>
          </a:p>
          <a:p>
            <a:pPr marL="1292225" marR="5715" lvl="2" indent="-228600" algn="just">
              <a:lnSpc>
                <a:spcPts val="1970"/>
              </a:lnSpc>
              <a:spcBef>
                <a:spcPts val="1775"/>
              </a:spcBef>
              <a:buFont typeface="Arial"/>
              <a:buChar char="•"/>
              <a:tabLst>
                <a:tab pos="1292225" algn="l"/>
                <a:tab pos="1292860" algn="l"/>
              </a:tabLst>
            </a:pPr>
            <a:r>
              <a:rPr spc="-5" dirty="0">
                <a:latin typeface="Trebuchet MS"/>
                <a:cs typeface="Trebuchet MS"/>
              </a:rPr>
              <a:t>Control por parte </a:t>
            </a:r>
            <a:r>
              <a:rPr dirty="0">
                <a:latin typeface="Trebuchet MS"/>
                <a:cs typeface="Trebuchet MS"/>
              </a:rPr>
              <a:t>del </a:t>
            </a:r>
            <a:r>
              <a:rPr spc="-5" dirty="0">
                <a:latin typeface="Trebuchet MS"/>
                <a:cs typeface="Trebuchet MS"/>
              </a:rPr>
              <a:t>cliente: la aplicación que accede </a:t>
            </a:r>
            <a:r>
              <a:rPr dirty="0">
                <a:latin typeface="Trebuchet MS"/>
                <a:cs typeface="Trebuchet MS"/>
              </a:rPr>
              <a:t>a </a:t>
            </a:r>
            <a:r>
              <a:rPr spc="-5" dirty="0">
                <a:latin typeface="Trebuchet MS"/>
                <a:cs typeface="Trebuchet MS"/>
              </a:rPr>
              <a:t>la base  de datos MongoDB </a:t>
            </a:r>
            <a:r>
              <a:rPr dirty="0">
                <a:latin typeface="Trebuchet MS"/>
                <a:cs typeface="Trebuchet MS"/>
              </a:rPr>
              <a:t>es </a:t>
            </a:r>
            <a:r>
              <a:rPr spc="-5" dirty="0">
                <a:latin typeface="Trebuchet MS"/>
                <a:cs typeface="Trebuchet MS"/>
              </a:rPr>
              <a:t>responsable de cómo evolucione </a:t>
            </a:r>
            <a:r>
              <a:rPr dirty="0">
                <a:latin typeface="Trebuchet MS"/>
                <a:cs typeface="Trebuchet MS"/>
              </a:rPr>
              <a:t>el</a:t>
            </a:r>
            <a:r>
              <a:rPr spc="-25" dirty="0">
                <a:latin typeface="Trebuchet MS"/>
                <a:cs typeface="Trebuchet MS"/>
              </a:rPr>
              <a:t> </a:t>
            </a:r>
            <a:r>
              <a:rPr dirty="0">
                <a:latin typeface="Trebuchet MS"/>
                <a:cs typeface="Trebuchet MS"/>
              </a:rPr>
              <a:t>esquema.</a:t>
            </a:r>
          </a:p>
        </p:txBody>
      </p:sp>
      <p:sp>
        <p:nvSpPr>
          <p:cNvPr id="3" name="object 3"/>
          <p:cNvSpPr txBox="1">
            <a:spLocks noGrp="1"/>
          </p:cNvSpPr>
          <p:nvPr>
            <p:ph type="title"/>
          </p:nvPr>
        </p:nvSpPr>
        <p:spPr>
          <a:xfrm>
            <a:off x="3048000" y="762001"/>
            <a:ext cx="6026150" cy="628377"/>
          </a:xfrm>
          <a:prstGeom prst="rect">
            <a:avLst/>
          </a:prstGeom>
        </p:spPr>
        <p:txBody>
          <a:bodyPr vert="horz" wrap="square" lIns="0" tIns="12700" rIns="0" bIns="0" rtlCol="0" anchor="t">
            <a:spAutoFit/>
          </a:bodyPr>
          <a:lstStyle/>
          <a:p>
            <a:pPr marL="12700">
              <a:lnSpc>
                <a:spcPct val="100000"/>
              </a:lnSpc>
              <a:spcBef>
                <a:spcPts val="100"/>
              </a:spcBef>
            </a:pPr>
            <a:r>
              <a:rPr lang="es-ES" sz="4000" spc="-25" dirty="0"/>
              <a:t>C</a:t>
            </a:r>
            <a:r>
              <a:rPr sz="4000" dirty="0"/>
              <a:t>rear </a:t>
            </a:r>
            <a:r>
              <a:rPr sz="4000" dirty="0"/>
              <a:t>una </a:t>
            </a:r>
            <a:r>
              <a:rPr sz="4000" spc="-5" dirty="0"/>
              <a:t>colección</a:t>
            </a:r>
          </a:p>
        </p:txBody>
      </p:sp>
    </p:spTree>
    <p:extLst>
      <p:ext uri="{BB962C8B-B14F-4D97-AF65-F5344CB8AC3E}">
        <p14:creationId xmlns:p14="http://schemas.microsoft.com/office/powerpoint/2010/main" val="41207927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514600" y="762000"/>
            <a:ext cx="6781022" cy="689932"/>
          </a:xfrm>
          <a:prstGeom prst="rect">
            <a:avLst/>
          </a:prstGeom>
        </p:spPr>
        <p:txBody>
          <a:bodyPr vert="horz" wrap="square" lIns="0" tIns="12700" rIns="0" bIns="0" rtlCol="0" anchor="t">
            <a:spAutoFit/>
          </a:bodyPr>
          <a:lstStyle/>
          <a:p>
            <a:pPr marL="12700">
              <a:lnSpc>
                <a:spcPct val="100000"/>
              </a:lnSpc>
              <a:spcBef>
                <a:spcPts val="100"/>
              </a:spcBef>
            </a:pPr>
            <a:r>
              <a:rPr dirty="0"/>
              <a:t>Modelo </a:t>
            </a:r>
            <a:r>
              <a:rPr spc="-5" dirty="0"/>
              <a:t>físico </a:t>
            </a:r>
            <a:r>
              <a:rPr dirty="0"/>
              <a:t>de</a:t>
            </a:r>
            <a:r>
              <a:rPr spc="-60" dirty="0"/>
              <a:t> </a:t>
            </a:r>
            <a:r>
              <a:rPr spc="-5" dirty="0"/>
              <a:t>usuarios</a:t>
            </a:r>
          </a:p>
        </p:txBody>
      </p:sp>
      <p:sp>
        <p:nvSpPr>
          <p:cNvPr id="4" name="object 4"/>
          <p:cNvSpPr txBox="1"/>
          <p:nvPr/>
        </p:nvSpPr>
        <p:spPr>
          <a:xfrm>
            <a:off x="1981200" y="2094225"/>
            <a:ext cx="8056880" cy="2923877"/>
          </a:xfrm>
          <a:prstGeom prst="rect">
            <a:avLst/>
          </a:prstGeom>
        </p:spPr>
        <p:txBody>
          <a:bodyPr vert="horz" wrap="square" lIns="0" tIns="53340" rIns="0" bIns="0" rtlCol="0">
            <a:spAutoFit/>
          </a:bodyPr>
          <a:lstStyle/>
          <a:p>
            <a:pPr marL="241300" marR="5080" indent="-228600" algn="just">
              <a:lnSpc>
                <a:spcPts val="2600"/>
              </a:lnSpc>
              <a:spcBef>
                <a:spcPts val="420"/>
              </a:spcBef>
              <a:buFont typeface="Arial"/>
              <a:buChar char="•"/>
              <a:tabLst>
                <a:tab pos="241300" algn="l"/>
              </a:tabLst>
            </a:pPr>
            <a:r>
              <a:rPr sz="2400" spc="-5" dirty="0">
                <a:latin typeface="Trebuchet MS"/>
                <a:cs typeface="Trebuchet MS"/>
              </a:rPr>
              <a:t>Cuestiones </a:t>
            </a:r>
            <a:r>
              <a:rPr sz="2400" dirty="0">
                <a:latin typeface="Trebuchet MS"/>
                <a:cs typeface="Trebuchet MS"/>
              </a:rPr>
              <a:t>a </a:t>
            </a:r>
            <a:r>
              <a:rPr sz="2400" spc="-5" dirty="0">
                <a:latin typeface="Trebuchet MS"/>
                <a:cs typeface="Trebuchet MS"/>
              </a:rPr>
              <a:t>tener </a:t>
            </a:r>
            <a:r>
              <a:rPr sz="2400" dirty="0">
                <a:latin typeface="Trebuchet MS"/>
                <a:cs typeface="Trebuchet MS"/>
              </a:rPr>
              <a:t>en </a:t>
            </a:r>
            <a:r>
              <a:rPr sz="2400" spc="-5" dirty="0">
                <a:latin typeface="Trebuchet MS"/>
                <a:cs typeface="Trebuchet MS"/>
              </a:rPr>
              <a:t>cuenta </a:t>
            </a:r>
            <a:r>
              <a:rPr sz="2400" dirty="0">
                <a:latin typeface="Trebuchet MS"/>
                <a:cs typeface="Trebuchet MS"/>
              </a:rPr>
              <a:t>en su </a:t>
            </a:r>
            <a:r>
              <a:rPr sz="2400" spc="-5" dirty="0">
                <a:latin typeface="Trebuchet MS"/>
                <a:cs typeface="Trebuchet MS"/>
              </a:rPr>
              <a:t>“diseño” </a:t>
            </a:r>
            <a:r>
              <a:rPr sz="2400" dirty="0">
                <a:latin typeface="Trebuchet MS"/>
                <a:cs typeface="Trebuchet MS"/>
              </a:rPr>
              <a:t>(por ahora  </a:t>
            </a:r>
            <a:r>
              <a:rPr sz="2400" spc="-5" dirty="0">
                <a:latin typeface="Trebuchet MS"/>
                <a:cs typeface="Trebuchet MS"/>
              </a:rPr>
              <a:t>nos olvidamos </a:t>
            </a:r>
            <a:r>
              <a:rPr sz="2400" dirty="0">
                <a:latin typeface="Trebuchet MS"/>
                <a:cs typeface="Trebuchet MS"/>
              </a:rPr>
              <a:t>de que las </a:t>
            </a:r>
            <a:r>
              <a:rPr sz="2400" spc="-5" dirty="0">
                <a:latin typeface="Trebuchet MS"/>
                <a:cs typeface="Trebuchet MS"/>
              </a:rPr>
              <a:t>noticias </a:t>
            </a:r>
            <a:r>
              <a:rPr sz="2400" dirty="0">
                <a:latin typeface="Trebuchet MS"/>
                <a:cs typeface="Trebuchet MS"/>
              </a:rPr>
              <a:t>y </a:t>
            </a:r>
            <a:r>
              <a:rPr sz="2400" spc="-5" dirty="0">
                <a:latin typeface="Trebuchet MS"/>
                <a:cs typeface="Trebuchet MS"/>
              </a:rPr>
              <a:t>los comentarios  </a:t>
            </a:r>
            <a:r>
              <a:rPr sz="2400" spc="-5" dirty="0" err="1">
                <a:latin typeface="Trebuchet MS"/>
                <a:cs typeface="Trebuchet MS"/>
              </a:rPr>
              <a:t>existen</a:t>
            </a:r>
            <a:r>
              <a:rPr sz="2400" spc="-5" dirty="0">
                <a:latin typeface="Trebuchet MS"/>
                <a:cs typeface="Trebuchet MS"/>
              </a:rPr>
              <a:t>):</a:t>
            </a:r>
            <a:endParaRPr sz="2400" dirty="0">
              <a:latin typeface="Trebuchet MS"/>
              <a:cs typeface="Trebuchet MS"/>
            </a:endParaRPr>
          </a:p>
          <a:p>
            <a:pPr marL="698500" lvl="1" indent="-228600">
              <a:buFont typeface="Arial"/>
              <a:buChar char="•"/>
              <a:tabLst>
                <a:tab pos="697865" algn="l"/>
                <a:tab pos="698500" algn="l"/>
              </a:tabLst>
            </a:pPr>
            <a:r>
              <a:rPr sz="2000" spc="-35" dirty="0">
                <a:latin typeface="Trebuchet MS"/>
                <a:cs typeface="Trebuchet MS"/>
              </a:rPr>
              <a:t>Teléfonos </a:t>
            </a:r>
            <a:r>
              <a:rPr sz="2000" spc="-5" dirty="0">
                <a:latin typeface="Trebuchet MS"/>
                <a:cs typeface="Trebuchet MS"/>
              </a:rPr>
              <a:t>de</a:t>
            </a:r>
            <a:r>
              <a:rPr sz="2000" spc="15" dirty="0">
                <a:latin typeface="Trebuchet MS"/>
                <a:cs typeface="Trebuchet MS"/>
              </a:rPr>
              <a:t> </a:t>
            </a:r>
            <a:r>
              <a:rPr sz="2000" spc="-5" dirty="0">
                <a:latin typeface="Trebuchet MS"/>
                <a:cs typeface="Trebuchet MS"/>
              </a:rPr>
              <a:t>contacto:</a:t>
            </a:r>
            <a:endParaRPr sz="2000" dirty="0">
              <a:latin typeface="Trebuchet MS"/>
              <a:cs typeface="Trebuchet MS"/>
            </a:endParaRPr>
          </a:p>
          <a:p>
            <a:pPr marL="1155700" lvl="2" indent="-228600">
              <a:spcBef>
                <a:spcPts val="270"/>
              </a:spcBef>
              <a:buFont typeface="Arial"/>
              <a:buChar char="•"/>
              <a:tabLst>
                <a:tab pos="1155065" algn="l"/>
                <a:tab pos="1155700" algn="l"/>
              </a:tabLst>
            </a:pPr>
            <a:r>
              <a:rPr spc="-25" dirty="0">
                <a:latin typeface="Trebuchet MS"/>
                <a:cs typeface="Trebuchet MS"/>
              </a:rPr>
              <a:t>¿Varios </a:t>
            </a:r>
            <a:r>
              <a:rPr spc="-5" dirty="0">
                <a:latin typeface="Trebuchet MS"/>
                <a:cs typeface="Trebuchet MS"/>
              </a:rPr>
              <a:t>campos </a:t>
            </a:r>
            <a:r>
              <a:rPr dirty="0">
                <a:latin typeface="Trebuchet MS"/>
                <a:cs typeface="Trebuchet MS"/>
              </a:rPr>
              <a:t>en un</a:t>
            </a:r>
            <a:r>
              <a:rPr spc="-10" dirty="0">
                <a:latin typeface="Trebuchet MS"/>
                <a:cs typeface="Trebuchet MS"/>
              </a:rPr>
              <a:t> </a:t>
            </a:r>
            <a:r>
              <a:rPr spc="-5" dirty="0">
                <a:latin typeface="Trebuchet MS"/>
                <a:cs typeface="Trebuchet MS"/>
              </a:rPr>
              <a:t>sub-documento?.</a:t>
            </a:r>
            <a:endParaRPr dirty="0">
              <a:latin typeface="Trebuchet MS"/>
              <a:cs typeface="Trebuchet MS"/>
            </a:endParaRPr>
          </a:p>
          <a:p>
            <a:pPr marL="1155700" lvl="2" indent="-228600">
              <a:spcBef>
                <a:spcPts val="305"/>
              </a:spcBef>
              <a:buFont typeface="Arial"/>
              <a:buChar char="•"/>
              <a:tabLst>
                <a:tab pos="1155065" algn="l"/>
                <a:tab pos="1155700" algn="l"/>
              </a:tabLst>
            </a:pPr>
            <a:r>
              <a:rPr dirty="0">
                <a:latin typeface="Trebuchet MS"/>
                <a:cs typeface="Trebuchet MS"/>
              </a:rPr>
              <a:t>¿Array </a:t>
            </a:r>
            <a:r>
              <a:rPr spc="-5" dirty="0">
                <a:latin typeface="Trebuchet MS"/>
                <a:cs typeface="Trebuchet MS"/>
              </a:rPr>
              <a:t>de</a:t>
            </a:r>
            <a:r>
              <a:rPr spc="-15" dirty="0">
                <a:latin typeface="Trebuchet MS"/>
                <a:cs typeface="Trebuchet MS"/>
              </a:rPr>
              <a:t> </a:t>
            </a:r>
            <a:r>
              <a:rPr spc="-5" dirty="0">
                <a:latin typeface="Trebuchet MS"/>
                <a:cs typeface="Trebuchet MS"/>
              </a:rPr>
              <a:t>teléfonos?.</a:t>
            </a:r>
            <a:endParaRPr dirty="0">
              <a:latin typeface="Trebuchet MS"/>
              <a:cs typeface="Trebuchet MS"/>
            </a:endParaRPr>
          </a:p>
          <a:p>
            <a:pPr lvl="2">
              <a:lnSpc>
                <a:spcPct val="100000"/>
              </a:lnSpc>
              <a:buFont typeface="Arial"/>
              <a:buChar char="•"/>
            </a:pPr>
            <a:endParaRPr sz="2000" dirty="0">
              <a:latin typeface="Trebuchet MS"/>
              <a:cs typeface="Trebuchet MS"/>
            </a:endParaRPr>
          </a:p>
          <a:p>
            <a:pPr marL="698500" lvl="1" indent="-228600">
              <a:spcBef>
                <a:spcPts val="5"/>
              </a:spcBef>
              <a:buFont typeface="Arial"/>
              <a:buChar char="•"/>
              <a:tabLst>
                <a:tab pos="697865" algn="l"/>
                <a:tab pos="698500" algn="l"/>
              </a:tabLst>
            </a:pPr>
            <a:r>
              <a:rPr sz="2000" spc="-5" dirty="0">
                <a:latin typeface="Trebuchet MS"/>
                <a:cs typeface="Trebuchet MS"/>
              </a:rPr>
              <a:t>Dirección postal con varios</a:t>
            </a:r>
            <a:r>
              <a:rPr sz="2000" spc="-15" dirty="0">
                <a:latin typeface="Trebuchet MS"/>
                <a:cs typeface="Trebuchet MS"/>
              </a:rPr>
              <a:t> </a:t>
            </a:r>
            <a:r>
              <a:rPr sz="2000" spc="-5" dirty="0">
                <a:latin typeface="Trebuchet MS"/>
                <a:cs typeface="Trebuchet MS"/>
              </a:rPr>
              <a:t>campos:</a:t>
            </a:r>
            <a:endParaRPr sz="2000" dirty="0">
              <a:latin typeface="Trebuchet MS"/>
              <a:cs typeface="Trebuchet MS"/>
            </a:endParaRPr>
          </a:p>
          <a:p>
            <a:pPr marL="1155700" lvl="2" indent="-228600">
              <a:spcBef>
                <a:spcPts val="300"/>
              </a:spcBef>
              <a:buFont typeface="Arial"/>
              <a:buChar char="•"/>
              <a:tabLst>
                <a:tab pos="1155065" algn="l"/>
                <a:tab pos="1155700" algn="l"/>
              </a:tabLst>
            </a:pPr>
            <a:r>
              <a:rPr spc="-5" dirty="0">
                <a:latin typeface="Trebuchet MS"/>
                <a:cs typeface="Trebuchet MS"/>
              </a:rPr>
              <a:t>¿Sub-documento?.</a:t>
            </a:r>
            <a:endParaRPr dirty="0">
              <a:latin typeface="Trebuchet MS"/>
              <a:cs typeface="Trebuchet MS"/>
            </a:endParaRPr>
          </a:p>
        </p:txBody>
      </p:sp>
    </p:spTree>
    <p:extLst>
      <p:ext uri="{BB962C8B-B14F-4D97-AF65-F5344CB8AC3E}">
        <p14:creationId xmlns:p14="http://schemas.microsoft.com/office/powerpoint/2010/main" val="2664844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97280" y="313509"/>
            <a:ext cx="10763794" cy="6544491"/>
          </a:xfrm>
        </p:spPr>
        <p:txBody>
          <a:bodyPr/>
          <a:lstStyle/>
          <a:p>
            <a:r>
              <a:rPr lang="es-ES" dirty="0" smtClean="0"/>
              <a:t>Seleccionamos </a:t>
            </a:r>
            <a:r>
              <a:rPr lang="es-ES" dirty="0" err="1" smtClean="0"/>
              <a:t>Comunity</a:t>
            </a:r>
            <a:r>
              <a:rPr lang="es-ES" dirty="0" smtClean="0"/>
              <a:t> Server</a:t>
            </a:r>
          </a:p>
          <a:p>
            <a:endParaRPr lang="es-ES" dirty="0"/>
          </a:p>
          <a:p>
            <a:endParaRPr lang="es-ES" dirty="0" smtClean="0"/>
          </a:p>
          <a:p>
            <a:endParaRPr lang="es-ES" dirty="0"/>
          </a:p>
          <a:p>
            <a:endParaRPr lang="es-ES" dirty="0" smtClean="0"/>
          </a:p>
          <a:p>
            <a:endParaRPr lang="es-ES" dirty="0"/>
          </a:p>
          <a:p>
            <a:endParaRPr lang="es-ES" dirty="0" smtClean="0"/>
          </a:p>
          <a:p>
            <a:r>
              <a:rPr lang="es-ES" dirty="0" smtClean="0"/>
              <a:t>Seleccionamos el SO, la versión </a:t>
            </a:r>
            <a:r>
              <a:rPr lang="es-ES" dirty="0" err="1" smtClean="0"/>
              <a:t>Current</a:t>
            </a:r>
            <a:r>
              <a:rPr lang="es-ES" dirty="0" smtClean="0"/>
              <a:t> (la más actual), y el tipo de paquete, en ese caso será el paquete MSI ya que es el instalable.</a:t>
            </a:r>
          </a:p>
          <a:p>
            <a:pPr marL="0" indent="0">
              <a:buNone/>
            </a:pPr>
            <a:endParaRPr lang="en-US" dirty="0"/>
          </a:p>
        </p:txBody>
      </p:sp>
      <p:pic>
        <p:nvPicPr>
          <p:cNvPr id="4" name="Imagen 3"/>
          <p:cNvPicPr>
            <a:picLocks noChangeAspect="1"/>
          </p:cNvPicPr>
          <p:nvPr/>
        </p:nvPicPr>
        <p:blipFill rotWithShape="1">
          <a:blip r:embed="rId2"/>
          <a:srcRect t="12590" r="13622" b="55446"/>
          <a:stretch/>
        </p:blipFill>
        <p:spPr>
          <a:xfrm>
            <a:off x="953316" y="888275"/>
            <a:ext cx="11238684" cy="2338253"/>
          </a:xfrm>
          <a:prstGeom prst="rect">
            <a:avLst/>
          </a:prstGeom>
        </p:spPr>
      </p:pic>
      <p:pic>
        <p:nvPicPr>
          <p:cNvPr id="6" name="Imagen 5"/>
          <p:cNvPicPr>
            <a:picLocks noChangeAspect="1"/>
          </p:cNvPicPr>
          <p:nvPr/>
        </p:nvPicPr>
        <p:blipFill rotWithShape="1">
          <a:blip r:embed="rId3"/>
          <a:srcRect l="4754" t="32946" r="38622" b="34197"/>
          <a:stretch/>
        </p:blipFill>
        <p:spPr>
          <a:xfrm>
            <a:off x="2233748" y="4075610"/>
            <a:ext cx="7367451" cy="2403567"/>
          </a:xfrm>
          <a:prstGeom prst="rect">
            <a:avLst/>
          </a:prstGeom>
        </p:spPr>
      </p:pic>
      <p:pic>
        <p:nvPicPr>
          <p:cNvPr id="5" name="Picture 2" descr="Resultado de imagen para escuela politecnica nacio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4883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773920" y="2443086"/>
            <a:ext cx="4203700" cy="3901440"/>
            <a:chOff x="86897" y="2414536"/>
            <a:chExt cx="4203700" cy="3901440"/>
          </a:xfrm>
        </p:grpSpPr>
        <p:sp>
          <p:nvSpPr>
            <p:cNvPr id="4" name="object 4"/>
            <p:cNvSpPr/>
            <p:nvPr/>
          </p:nvSpPr>
          <p:spPr>
            <a:xfrm>
              <a:off x="93247" y="2420884"/>
              <a:ext cx="4191000" cy="3888740"/>
            </a:xfrm>
            <a:custGeom>
              <a:avLst/>
              <a:gdLst/>
              <a:ahLst/>
              <a:cxnLst/>
              <a:rect l="l" t="t" r="r" b="b"/>
              <a:pathLst>
                <a:path w="4191000" h="3888740">
                  <a:moveTo>
                    <a:pt x="4190720" y="0"/>
                  </a:moveTo>
                  <a:lnTo>
                    <a:pt x="0" y="0"/>
                  </a:lnTo>
                  <a:lnTo>
                    <a:pt x="0" y="3888435"/>
                  </a:lnTo>
                  <a:lnTo>
                    <a:pt x="4190720" y="3888435"/>
                  </a:lnTo>
                  <a:lnTo>
                    <a:pt x="4190720" y="0"/>
                  </a:lnTo>
                  <a:close/>
                </a:path>
              </a:pathLst>
            </a:custGeom>
            <a:solidFill>
              <a:srgbClr val="FFFFFF"/>
            </a:solidFill>
          </p:spPr>
          <p:txBody>
            <a:bodyPr wrap="square" lIns="0" tIns="0" rIns="0" bIns="0" rtlCol="0"/>
            <a:lstStyle/>
            <a:p>
              <a:endParaRPr/>
            </a:p>
          </p:txBody>
        </p:sp>
        <p:sp>
          <p:nvSpPr>
            <p:cNvPr id="5" name="object 5"/>
            <p:cNvSpPr/>
            <p:nvPr/>
          </p:nvSpPr>
          <p:spPr>
            <a:xfrm>
              <a:off x="93247" y="2420886"/>
              <a:ext cx="4191000" cy="3888740"/>
            </a:xfrm>
            <a:custGeom>
              <a:avLst/>
              <a:gdLst/>
              <a:ahLst/>
              <a:cxnLst/>
              <a:rect l="l" t="t" r="r" b="b"/>
              <a:pathLst>
                <a:path w="4191000" h="3888740">
                  <a:moveTo>
                    <a:pt x="0" y="0"/>
                  </a:moveTo>
                  <a:lnTo>
                    <a:pt x="4190722" y="0"/>
                  </a:lnTo>
                  <a:lnTo>
                    <a:pt x="4190722" y="3888432"/>
                  </a:lnTo>
                  <a:lnTo>
                    <a:pt x="0" y="3888432"/>
                  </a:lnTo>
                  <a:lnTo>
                    <a:pt x="0" y="0"/>
                  </a:lnTo>
                  <a:close/>
                </a:path>
              </a:pathLst>
            </a:custGeom>
            <a:ln w="12700">
              <a:solidFill>
                <a:srgbClr val="B340A9"/>
              </a:solidFill>
            </a:ln>
          </p:spPr>
          <p:txBody>
            <a:bodyPr wrap="square" lIns="0" tIns="0" rIns="0" bIns="0" rtlCol="0"/>
            <a:lstStyle/>
            <a:p>
              <a:endParaRPr/>
            </a:p>
          </p:txBody>
        </p:sp>
      </p:grpSp>
      <p:sp>
        <p:nvSpPr>
          <p:cNvPr id="6" name="object 6"/>
          <p:cNvSpPr txBox="1">
            <a:spLocks noGrp="1"/>
          </p:cNvSpPr>
          <p:nvPr>
            <p:ph type="title"/>
          </p:nvPr>
        </p:nvSpPr>
        <p:spPr>
          <a:xfrm>
            <a:off x="2819400" y="381000"/>
            <a:ext cx="6552422" cy="689932"/>
          </a:xfrm>
          <a:prstGeom prst="rect">
            <a:avLst/>
          </a:prstGeom>
        </p:spPr>
        <p:txBody>
          <a:bodyPr vert="horz" wrap="square" lIns="0" tIns="12700" rIns="0" bIns="0" rtlCol="0" anchor="t">
            <a:spAutoFit/>
          </a:bodyPr>
          <a:lstStyle/>
          <a:p>
            <a:pPr marL="12700">
              <a:lnSpc>
                <a:spcPct val="100000"/>
              </a:lnSpc>
              <a:spcBef>
                <a:spcPts val="100"/>
              </a:spcBef>
            </a:pPr>
            <a:r>
              <a:rPr dirty="0"/>
              <a:t>Modelo </a:t>
            </a:r>
            <a:r>
              <a:rPr spc="-5" dirty="0"/>
              <a:t>físico </a:t>
            </a:r>
            <a:r>
              <a:rPr dirty="0"/>
              <a:t>de</a:t>
            </a:r>
            <a:r>
              <a:rPr spc="-60" dirty="0"/>
              <a:t> </a:t>
            </a:r>
            <a:r>
              <a:rPr spc="-5" dirty="0"/>
              <a:t>usuarios</a:t>
            </a:r>
          </a:p>
        </p:txBody>
      </p:sp>
      <p:sp>
        <p:nvSpPr>
          <p:cNvPr id="7" name="object 7"/>
          <p:cNvSpPr txBox="1"/>
          <p:nvPr/>
        </p:nvSpPr>
        <p:spPr>
          <a:xfrm>
            <a:off x="2552232" y="2702319"/>
            <a:ext cx="3251835" cy="3251200"/>
          </a:xfrm>
          <a:prstGeom prst="rect">
            <a:avLst/>
          </a:prstGeom>
        </p:spPr>
        <p:txBody>
          <a:bodyPr vert="horz" wrap="square" lIns="0" tIns="12700" rIns="0" bIns="0" rtlCol="0">
            <a:spAutoFit/>
          </a:bodyPr>
          <a:lstStyle/>
          <a:p>
            <a:pPr marL="12700" marR="334645">
              <a:lnSpc>
                <a:spcPct val="124200"/>
              </a:lnSpc>
              <a:spcBef>
                <a:spcPts val="100"/>
              </a:spcBef>
            </a:pPr>
            <a:r>
              <a:rPr sz="1700" spc="-5" dirty="0">
                <a:solidFill>
                  <a:srgbClr val="0070C0"/>
                </a:solidFill>
                <a:latin typeface="Trebuchet MS"/>
                <a:cs typeface="Trebuchet MS"/>
              </a:rPr>
              <a:t>nombre_usuario: </a:t>
            </a:r>
            <a:r>
              <a:rPr sz="1700" spc="-5" dirty="0">
                <a:latin typeface="Trebuchet MS"/>
                <a:cs typeface="Trebuchet MS"/>
              </a:rPr>
              <a:t>'Frank_blog',  </a:t>
            </a:r>
            <a:r>
              <a:rPr sz="1700" spc="-5" dirty="0">
                <a:solidFill>
                  <a:srgbClr val="0070C0"/>
                </a:solidFill>
                <a:latin typeface="Trebuchet MS"/>
                <a:cs typeface="Trebuchet MS"/>
              </a:rPr>
              <a:t>nombre: </a:t>
            </a:r>
            <a:r>
              <a:rPr sz="1700" spc="-5" dirty="0">
                <a:latin typeface="Trebuchet MS"/>
                <a:cs typeface="Trebuchet MS"/>
              </a:rPr>
              <a:t>'Frank',  </a:t>
            </a:r>
            <a:r>
              <a:rPr sz="1700" spc="-5" dirty="0">
                <a:solidFill>
                  <a:srgbClr val="0070C0"/>
                </a:solidFill>
                <a:latin typeface="Trebuchet MS"/>
                <a:cs typeface="Trebuchet MS"/>
              </a:rPr>
              <a:t>cuenta_twitter:</a:t>
            </a:r>
            <a:r>
              <a:rPr sz="1700" spc="-20" dirty="0">
                <a:solidFill>
                  <a:srgbClr val="0070C0"/>
                </a:solidFill>
                <a:latin typeface="Trebuchet MS"/>
                <a:cs typeface="Trebuchet MS"/>
              </a:rPr>
              <a:t> </a:t>
            </a:r>
            <a:r>
              <a:rPr sz="1700" spc="-5" dirty="0">
                <a:latin typeface="Trebuchet MS"/>
                <a:cs typeface="Trebuchet MS"/>
              </a:rPr>
              <a:t>'Frank_USE',</a:t>
            </a:r>
            <a:endParaRPr sz="1700">
              <a:latin typeface="Trebuchet MS"/>
              <a:cs typeface="Trebuchet MS"/>
            </a:endParaRPr>
          </a:p>
          <a:p>
            <a:pPr marL="12700" marR="5080">
              <a:lnSpc>
                <a:spcPct val="124200"/>
              </a:lnSpc>
              <a:spcBef>
                <a:spcPts val="30"/>
              </a:spcBef>
            </a:pPr>
            <a:r>
              <a:rPr sz="1700" spc="-5" dirty="0">
                <a:solidFill>
                  <a:srgbClr val="0070C0"/>
                </a:solidFill>
                <a:latin typeface="Trebuchet MS"/>
                <a:cs typeface="Trebuchet MS"/>
              </a:rPr>
              <a:t>descripcion: </a:t>
            </a:r>
            <a:r>
              <a:rPr sz="1700" spc="-5" dirty="0">
                <a:latin typeface="Trebuchet MS"/>
                <a:cs typeface="Trebuchet MS"/>
              </a:rPr>
              <a:t>'blogger aficionado’,  </a:t>
            </a:r>
            <a:r>
              <a:rPr sz="1700" spc="-5" dirty="0">
                <a:solidFill>
                  <a:srgbClr val="0070C0"/>
                </a:solidFill>
                <a:latin typeface="Trebuchet MS"/>
                <a:cs typeface="Trebuchet MS"/>
              </a:rPr>
              <a:t>telefono1: </a:t>
            </a:r>
            <a:r>
              <a:rPr sz="1700" spc="-5" dirty="0">
                <a:latin typeface="Trebuchet MS"/>
                <a:cs typeface="Trebuchet MS"/>
              </a:rPr>
              <a:t>'73128989',</a:t>
            </a:r>
            <a:endParaRPr sz="1700">
              <a:latin typeface="Trebuchet MS"/>
              <a:cs typeface="Trebuchet MS"/>
            </a:endParaRPr>
          </a:p>
          <a:p>
            <a:pPr marL="12700" marR="799465">
              <a:lnSpc>
                <a:spcPct val="124200"/>
              </a:lnSpc>
            </a:pPr>
            <a:r>
              <a:rPr sz="1700" spc="-5" dirty="0">
                <a:solidFill>
                  <a:srgbClr val="0070C0"/>
                </a:solidFill>
                <a:latin typeface="Trebuchet MS"/>
                <a:cs typeface="Trebuchet MS"/>
              </a:rPr>
              <a:t>telefono2: </a:t>
            </a:r>
            <a:r>
              <a:rPr sz="1700" spc="-5" dirty="0">
                <a:latin typeface="Trebuchet MS"/>
                <a:cs typeface="Trebuchet MS"/>
              </a:rPr>
              <a:t>'840932834',  </a:t>
            </a:r>
            <a:r>
              <a:rPr sz="1700" spc="-5" dirty="0">
                <a:solidFill>
                  <a:srgbClr val="0070C0"/>
                </a:solidFill>
                <a:latin typeface="Trebuchet MS"/>
                <a:cs typeface="Trebuchet MS"/>
              </a:rPr>
              <a:t>calle: </a:t>
            </a:r>
            <a:r>
              <a:rPr sz="1700" spc="-85" dirty="0">
                <a:latin typeface="Trebuchet MS"/>
                <a:cs typeface="Trebuchet MS"/>
              </a:rPr>
              <a:t>'Av. </a:t>
            </a:r>
            <a:r>
              <a:rPr sz="1700" dirty="0">
                <a:latin typeface="Trebuchet MS"/>
                <a:cs typeface="Trebuchet MS"/>
              </a:rPr>
              <a:t>de </a:t>
            </a:r>
            <a:r>
              <a:rPr sz="1700" spc="-5" dirty="0">
                <a:latin typeface="Trebuchet MS"/>
                <a:cs typeface="Trebuchet MS"/>
              </a:rPr>
              <a:t>los Castros',  </a:t>
            </a:r>
            <a:r>
              <a:rPr sz="1700" spc="-5" dirty="0">
                <a:solidFill>
                  <a:srgbClr val="0070C0"/>
                </a:solidFill>
                <a:latin typeface="Trebuchet MS"/>
                <a:cs typeface="Trebuchet MS"/>
              </a:rPr>
              <a:t>numero: </a:t>
            </a:r>
            <a:r>
              <a:rPr sz="1700" spc="-5" dirty="0">
                <a:latin typeface="Trebuchet MS"/>
                <a:cs typeface="Trebuchet MS"/>
              </a:rPr>
              <a:t>'2256',</a:t>
            </a:r>
            <a:endParaRPr sz="1700">
              <a:latin typeface="Trebuchet MS"/>
              <a:cs typeface="Trebuchet MS"/>
            </a:endParaRPr>
          </a:p>
          <a:p>
            <a:pPr marL="12700">
              <a:spcBef>
                <a:spcPts val="525"/>
              </a:spcBef>
            </a:pPr>
            <a:r>
              <a:rPr sz="1700" spc="-5" dirty="0">
                <a:solidFill>
                  <a:srgbClr val="0070C0"/>
                </a:solidFill>
                <a:latin typeface="Trebuchet MS"/>
                <a:cs typeface="Trebuchet MS"/>
              </a:rPr>
              <a:t>cp: </a:t>
            </a:r>
            <a:r>
              <a:rPr sz="1700" spc="-5" dirty="0">
                <a:latin typeface="Trebuchet MS"/>
                <a:cs typeface="Trebuchet MS"/>
              </a:rPr>
              <a:t>'39005',</a:t>
            </a:r>
            <a:endParaRPr sz="1700">
              <a:latin typeface="Trebuchet MS"/>
              <a:cs typeface="Trebuchet MS"/>
            </a:endParaRPr>
          </a:p>
          <a:p>
            <a:pPr marL="12700">
              <a:spcBef>
                <a:spcPts val="495"/>
              </a:spcBef>
            </a:pPr>
            <a:r>
              <a:rPr sz="1700" spc="-5" dirty="0">
                <a:solidFill>
                  <a:srgbClr val="0070C0"/>
                </a:solidFill>
                <a:latin typeface="Trebuchet MS"/>
                <a:cs typeface="Trebuchet MS"/>
              </a:rPr>
              <a:t>ciudad: </a:t>
            </a:r>
            <a:r>
              <a:rPr sz="1700" spc="-5" dirty="0">
                <a:latin typeface="Trebuchet MS"/>
                <a:cs typeface="Trebuchet MS"/>
              </a:rPr>
              <a:t>'Santander‘</a:t>
            </a:r>
            <a:endParaRPr sz="1700">
              <a:latin typeface="Trebuchet MS"/>
              <a:cs typeface="Trebuchet MS"/>
            </a:endParaRPr>
          </a:p>
        </p:txBody>
      </p:sp>
      <p:grpSp>
        <p:nvGrpSpPr>
          <p:cNvPr id="9" name="object 9"/>
          <p:cNvGrpSpPr/>
          <p:nvPr/>
        </p:nvGrpSpPr>
        <p:grpSpPr>
          <a:xfrm>
            <a:off x="5495020" y="4114559"/>
            <a:ext cx="952500" cy="426720"/>
            <a:chOff x="3845572" y="4387456"/>
            <a:chExt cx="952500" cy="426720"/>
          </a:xfrm>
        </p:grpSpPr>
        <p:sp>
          <p:nvSpPr>
            <p:cNvPr id="10" name="object 10"/>
            <p:cNvSpPr/>
            <p:nvPr/>
          </p:nvSpPr>
          <p:spPr>
            <a:xfrm>
              <a:off x="3851922" y="4393806"/>
              <a:ext cx="939800" cy="414020"/>
            </a:xfrm>
            <a:custGeom>
              <a:avLst/>
              <a:gdLst/>
              <a:ahLst/>
              <a:cxnLst/>
              <a:rect l="l" t="t" r="r" b="b"/>
              <a:pathLst>
                <a:path w="939800" h="414020">
                  <a:moveTo>
                    <a:pt x="732853" y="0"/>
                  </a:moveTo>
                  <a:lnTo>
                    <a:pt x="732853" y="103441"/>
                  </a:lnTo>
                  <a:lnTo>
                    <a:pt x="0" y="103441"/>
                  </a:lnTo>
                  <a:lnTo>
                    <a:pt x="0" y="310311"/>
                  </a:lnTo>
                  <a:lnTo>
                    <a:pt x="732853" y="310311"/>
                  </a:lnTo>
                  <a:lnTo>
                    <a:pt x="732853" y="413740"/>
                  </a:lnTo>
                  <a:lnTo>
                    <a:pt x="939723" y="206882"/>
                  </a:lnTo>
                  <a:lnTo>
                    <a:pt x="732853" y="0"/>
                  </a:lnTo>
                  <a:close/>
                </a:path>
              </a:pathLst>
            </a:custGeom>
            <a:solidFill>
              <a:srgbClr val="F35AE6"/>
            </a:solidFill>
          </p:spPr>
          <p:txBody>
            <a:bodyPr wrap="square" lIns="0" tIns="0" rIns="0" bIns="0" rtlCol="0"/>
            <a:lstStyle/>
            <a:p>
              <a:endParaRPr/>
            </a:p>
          </p:txBody>
        </p:sp>
        <p:sp>
          <p:nvSpPr>
            <p:cNvPr id="11" name="object 11"/>
            <p:cNvSpPr/>
            <p:nvPr/>
          </p:nvSpPr>
          <p:spPr>
            <a:xfrm>
              <a:off x="3851922" y="4393806"/>
              <a:ext cx="939800" cy="414020"/>
            </a:xfrm>
            <a:custGeom>
              <a:avLst/>
              <a:gdLst/>
              <a:ahLst/>
              <a:cxnLst/>
              <a:rect l="l" t="t" r="r" b="b"/>
              <a:pathLst>
                <a:path w="939800" h="414020">
                  <a:moveTo>
                    <a:pt x="0" y="103436"/>
                  </a:moveTo>
                  <a:lnTo>
                    <a:pt x="732857" y="103436"/>
                  </a:lnTo>
                  <a:lnTo>
                    <a:pt x="732857" y="0"/>
                  </a:lnTo>
                  <a:lnTo>
                    <a:pt x="939728" y="206872"/>
                  </a:lnTo>
                  <a:lnTo>
                    <a:pt x="732857" y="413743"/>
                  </a:lnTo>
                  <a:lnTo>
                    <a:pt x="732857" y="310307"/>
                  </a:lnTo>
                  <a:lnTo>
                    <a:pt x="0" y="310307"/>
                  </a:lnTo>
                  <a:lnTo>
                    <a:pt x="0" y="103436"/>
                  </a:lnTo>
                  <a:close/>
                </a:path>
              </a:pathLst>
            </a:custGeom>
            <a:ln w="12700">
              <a:solidFill>
                <a:srgbClr val="B340A9"/>
              </a:solidFill>
            </a:ln>
          </p:spPr>
          <p:txBody>
            <a:bodyPr wrap="square" lIns="0" tIns="0" rIns="0" bIns="0" rtlCol="0"/>
            <a:lstStyle/>
            <a:p>
              <a:endParaRPr/>
            </a:p>
          </p:txBody>
        </p:sp>
      </p:grpSp>
      <p:sp>
        <p:nvSpPr>
          <p:cNvPr id="12" name="object 12"/>
          <p:cNvSpPr txBox="1"/>
          <p:nvPr/>
        </p:nvSpPr>
        <p:spPr>
          <a:xfrm>
            <a:off x="6404330" y="2641560"/>
            <a:ext cx="3940810" cy="3372718"/>
          </a:xfrm>
          <a:prstGeom prst="rect">
            <a:avLst/>
          </a:prstGeom>
        </p:spPr>
        <p:txBody>
          <a:bodyPr vert="horz" wrap="square" lIns="0" tIns="12700" rIns="0" bIns="0" rtlCol="0">
            <a:spAutoFit/>
          </a:bodyPr>
          <a:lstStyle/>
          <a:p>
            <a:pPr marL="12700" marR="5080" algn="just">
              <a:spcBef>
                <a:spcPts val="100"/>
              </a:spcBef>
            </a:pPr>
            <a:r>
              <a:rPr spc="-10" dirty="0">
                <a:latin typeface="Trebuchet MS"/>
                <a:cs typeface="Trebuchet MS"/>
              </a:rPr>
              <a:t>Requiere </a:t>
            </a:r>
            <a:r>
              <a:rPr dirty="0">
                <a:latin typeface="Trebuchet MS"/>
                <a:cs typeface="Trebuchet MS"/>
              </a:rPr>
              <a:t>crear </a:t>
            </a:r>
            <a:r>
              <a:rPr spc="-5" dirty="0">
                <a:latin typeface="Trebuchet MS"/>
                <a:cs typeface="Trebuchet MS"/>
              </a:rPr>
              <a:t>índices que garanticen  unicidad sobre “nombre_usuario” </a:t>
            </a:r>
            <a:r>
              <a:rPr dirty="0">
                <a:latin typeface="Trebuchet MS"/>
                <a:cs typeface="Trebuchet MS"/>
              </a:rPr>
              <a:t>y  </a:t>
            </a:r>
            <a:r>
              <a:rPr spc="-5" dirty="0">
                <a:latin typeface="Trebuchet MS"/>
                <a:cs typeface="Trebuchet MS"/>
              </a:rPr>
              <a:t>“</a:t>
            </a:r>
            <a:r>
              <a:rPr spc="-5" dirty="0" err="1">
                <a:latin typeface="Trebuchet MS"/>
                <a:cs typeface="Trebuchet MS"/>
              </a:rPr>
              <a:t>cuenta_twitter</a:t>
            </a:r>
            <a:r>
              <a:rPr spc="-5" dirty="0">
                <a:latin typeface="Trebuchet MS"/>
                <a:cs typeface="Trebuchet MS"/>
              </a:rPr>
              <a:t>”</a:t>
            </a:r>
            <a:endParaRPr lang="es-ES" spc="-5" dirty="0">
              <a:latin typeface="Trebuchet MS"/>
              <a:cs typeface="Trebuchet MS"/>
            </a:endParaRPr>
          </a:p>
          <a:p>
            <a:pPr marL="12700" marR="5080" algn="just">
              <a:spcBef>
                <a:spcPts val="100"/>
              </a:spcBef>
            </a:pPr>
            <a:endParaRPr lang="es-ES" spc="-5" dirty="0">
              <a:latin typeface="Trebuchet MS"/>
              <a:cs typeface="Trebuchet MS"/>
            </a:endParaRPr>
          </a:p>
          <a:p>
            <a:pPr marL="12700" marR="5080">
              <a:lnSpc>
                <a:spcPts val="2130"/>
              </a:lnSpc>
              <a:spcBef>
                <a:spcPts val="195"/>
              </a:spcBef>
              <a:tabLst>
                <a:tab pos="596265" algn="l"/>
                <a:tab pos="1059815" algn="l"/>
                <a:tab pos="1551940" algn="l"/>
                <a:tab pos="2528570" algn="l"/>
              </a:tabLst>
            </a:pPr>
            <a:r>
              <a:rPr lang="es-ES" spc="-10" dirty="0">
                <a:latin typeface="Trebuchet MS"/>
                <a:cs typeface="Trebuchet MS"/>
              </a:rPr>
              <a:t>Requeriría </a:t>
            </a:r>
            <a:r>
              <a:rPr lang="es-ES" dirty="0">
                <a:latin typeface="Trebuchet MS"/>
                <a:cs typeface="Trebuchet MS"/>
              </a:rPr>
              <a:t>crear un </a:t>
            </a:r>
            <a:r>
              <a:rPr lang="es-ES" spc="-5" dirty="0">
                <a:latin typeface="Trebuchet MS"/>
                <a:cs typeface="Trebuchet MS"/>
              </a:rPr>
              <a:t>índice para cada  </a:t>
            </a:r>
            <a:r>
              <a:rPr lang="es-ES" dirty="0">
                <a:latin typeface="Trebuchet MS"/>
                <a:cs typeface="Trebuchet MS"/>
              </a:rPr>
              <a:t>uno	</a:t>
            </a:r>
            <a:r>
              <a:rPr lang="es-ES" spc="-5" dirty="0">
                <a:latin typeface="Trebuchet MS"/>
                <a:cs typeface="Trebuchet MS"/>
              </a:rPr>
              <a:t>d</a:t>
            </a:r>
            <a:r>
              <a:rPr lang="es-ES" dirty="0">
                <a:latin typeface="Trebuchet MS"/>
                <a:cs typeface="Trebuchet MS"/>
              </a:rPr>
              <a:t>e	</a:t>
            </a:r>
            <a:r>
              <a:rPr lang="es-ES" spc="-10" dirty="0">
                <a:latin typeface="Trebuchet MS"/>
                <a:cs typeface="Trebuchet MS"/>
              </a:rPr>
              <a:t>l</a:t>
            </a:r>
            <a:r>
              <a:rPr lang="es-ES" spc="-5" dirty="0">
                <a:latin typeface="Trebuchet MS"/>
                <a:cs typeface="Trebuchet MS"/>
              </a:rPr>
              <a:t>o</a:t>
            </a:r>
            <a:r>
              <a:rPr lang="es-ES" dirty="0">
                <a:latin typeface="Trebuchet MS"/>
                <a:cs typeface="Trebuchet MS"/>
              </a:rPr>
              <a:t>s	</a:t>
            </a:r>
            <a:r>
              <a:rPr lang="es-ES" spc="-5" dirty="0">
                <a:latin typeface="Trebuchet MS"/>
                <a:cs typeface="Trebuchet MS"/>
              </a:rPr>
              <a:t>c</a:t>
            </a:r>
            <a:r>
              <a:rPr lang="es-ES" spc="5" dirty="0">
                <a:latin typeface="Trebuchet MS"/>
                <a:cs typeface="Trebuchet MS"/>
              </a:rPr>
              <a:t>am</a:t>
            </a:r>
            <a:r>
              <a:rPr lang="es-ES" spc="-5" dirty="0">
                <a:latin typeface="Trebuchet MS"/>
                <a:cs typeface="Trebuchet MS"/>
              </a:rPr>
              <a:t>po</a:t>
            </a:r>
            <a:r>
              <a:rPr lang="es-ES" dirty="0">
                <a:latin typeface="Trebuchet MS"/>
                <a:cs typeface="Trebuchet MS"/>
              </a:rPr>
              <a:t>s	</a:t>
            </a:r>
            <a:r>
              <a:rPr lang="es-ES" spc="5" dirty="0">
                <a:latin typeface="Trebuchet MS"/>
                <a:cs typeface="Trebuchet MS"/>
              </a:rPr>
              <a:t>“</a:t>
            </a:r>
            <a:r>
              <a:rPr lang="es-ES" spc="-5" dirty="0" err="1">
                <a:latin typeface="Trebuchet MS"/>
                <a:cs typeface="Trebuchet MS"/>
              </a:rPr>
              <a:t>t</a:t>
            </a:r>
            <a:r>
              <a:rPr lang="es-ES" spc="5" dirty="0" err="1">
                <a:latin typeface="Trebuchet MS"/>
                <a:cs typeface="Trebuchet MS"/>
              </a:rPr>
              <a:t>e</a:t>
            </a:r>
            <a:r>
              <a:rPr lang="es-ES" spc="-10" dirty="0" err="1">
                <a:latin typeface="Trebuchet MS"/>
                <a:cs typeface="Trebuchet MS"/>
              </a:rPr>
              <a:t>l</a:t>
            </a:r>
            <a:r>
              <a:rPr lang="es-ES" spc="5" dirty="0" err="1">
                <a:latin typeface="Trebuchet MS"/>
                <a:cs typeface="Trebuchet MS"/>
              </a:rPr>
              <a:t>e</a:t>
            </a:r>
            <a:r>
              <a:rPr lang="es-ES" spc="-5" dirty="0" err="1">
                <a:latin typeface="Trebuchet MS"/>
                <a:cs typeface="Trebuchet MS"/>
              </a:rPr>
              <a:t>fo</a:t>
            </a:r>
            <a:r>
              <a:rPr lang="es-ES" dirty="0" err="1">
                <a:latin typeface="Trebuchet MS"/>
                <a:cs typeface="Trebuchet MS"/>
              </a:rPr>
              <a:t>n</a:t>
            </a:r>
            <a:r>
              <a:rPr lang="es-ES" spc="-5" dirty="0" err="1">
                <a:latin typeface="Trebuchet MS"/>
                <a:cs typeface="Trebuchet MS"/>
              </a:rPr>
              <a:t>oX</a:t>
            </a:r>
            <a:r>
              <a:rPr lang="es-ES" spc="5" dirty="0">
                <a:latin typeface="Trebuchet MS"/>
                <a:cs typeface="Trebuchet MS"/>
              </a:rPr>
              <a:t>”</a:t>
            </a:r>
            <a:r>
              <a:rPr lang="es-ES" dirty="0">
                <a:latin typeface="Trebuchet MS"/>
                <a:cs typeface="Trebuchet MS"/>
              </a:rPr>
              <a:t>…</a:t>
            </a:r>
          </a:p>
          <a:p>
            <a:pPr marL="12700">
              <a:lnSpc>
                <a:spcPts val="2105"/>
              </a:lnSpc>
            </a:pPr>
            <a:r>
              <a:rPr lang="es-ES" spc="-5" dirty="0">
                <a:latin typeface="Trebuchet MS"/>
                <a:cs typeface="Trebuchet MS"/>
              </a:rPr>
              <a:t>¿cuántos?.</a:t>
            </a:r>
            <a:endParaRPr lang="es-ES" dirty="0">
              <a:latin typeface="Trebuchet MS"/>
              <a:cs typeface="Trebuchet MS"/>
            </a:endParaRPr>
          </a:p>
          <a:p>
            <a:pPr>
              <a:spcBef>
                <a:spcPts val="35"/>
              </a:spcBef>
            </a:pPr>
            <a:endParaRPr lang="es-ES" sz="1850" dirty="0">
              <a:latin typeface="Trebuchet MS"/>
              <a:cs typeface="Trebuchet MS"/>
            </a:endParaRPr>
          </a:p>
          <a:p>
            <a:pPr marL="12700" marR="5080" algn="just">
              <a:lnSpc>
                <a:spcPct val="99500"/>
              </a:lnSpc>
            </a:pPr>
            <a:r>
              <a:rPr lang="es-ES" spc="-5" dirty="0">
                <a:latin typeface="Trebuchet MS"/>
                <a:cs typeface="Trebuchet MS"/>
              </a:rPr>
              <a:t>Los datos de dirección podrían  agruparse como </a:t>
            </a:r>
            <a:r>
              <a:rPr lang="es-ES" dirty="0">
                <a:latin typeface="Trebuchet MS"/>
                <a:cs typeface="Trebuchet MS"/>
              </a:rPr>
              <a:t>una </a:t>
            </a:r>
            <a:r>
              <a:rPr lang="es-ES" spc="-5" dirty="0">
                <a:latin typeface="Trebuchet MS"/>
                <a:cs typeface="Trebuchet MS"/>
              </a:rPr>
              <a:t>unidad lógica </a:t>
            </a:r>
            <a:r>
              <a:rPr lang="es-ES" dirty="0">
                <a:latin typeface="Trebuchet MS"/>
                <a:cs typeface="Trebuchet MS"/>
              </a:rPr>
              <a:t>y  </a:t>
            </a:r>
            <a:r>
              <a:rPr lang="es-ES" spc="-5" dirty="0">
                <a:latin typeface="Trebuchet MS"/>
                <a:cs typeface="Trebuchet MS"/>
              </a:rPr>
              <a:t>considerarse </a:t>
            </a:r>
            <a:r>
              <a:rPr lang="es-ES" dirty="0">
                <a:latin typeface="Trebuchet MS"/>
                <a:cs typeface="Trebuchet MS"/>
              </a:rPr>
              <a:t>un</a:t>
            </a:r>
            <a:r>
              <a:rPr lang="es-ES" spc="-15" dirty="0">
                <a:latin typeface="Trebuchet MS"/>
                <a:cs typeface="Trebuchet MS"/>
              </a:rPr>
              <a:t> </a:t>
            </a:r>
            <a:r>
              <a:rPr lang="es-ES" spc="-5" dirty="0">
                <a:latin typeface="Trebuchet MS"/>
                <a:cs typeface="Trebuchet MS"/>
              </a:rPr>
              <a:t>sub-documento.</a:t>
            </a:r>
            <a:endParaRPr lang="es-ES" dirty="0">
              <a:latin typeface="Trebuchet MS"/>
              <a:cs typeface="Trebuchet MS"/>
            </a:endParaRPr>
          </a:p>
          <a:p>
            <a:pPr marL="12700" marR="5080" algn="just">
              <a:spcBef>
                <a:spcPts val="100"/>
              </a:spcBef>
            </a:pPr>
            <a:endParaRPr dirty="0">
              <a:latin typeface="Trebuchet MS"/>
              <a:cs typeface="Trebuchet MS"/>
            </a:endParaRPr>
          </a:p>
        </p:txBody>
      </p:sp>
      <p:sp>
        <p:nvSpPr>
          <p:cNvPr id="15" name="object 15"/>
          <p:cNvSpPr txBox="1"/>
          <p:nvPr/>
        </p:nvSpPr>
        <p:spPr>
          <a:xfrm>
            <a:off x="1905000" y="1219200"/>
            <a:ext cx="7620000" cy="905510"/>
          </a:xfrm>
          <a:prstGeom prst="rect">
            <a:avLst/>
          </a:prstGeom>
        </p:spPr>
        <p:txBody>
          <a:bodyPr vert="horz" wrap="square" lIns="0" tIns="12700" rIns="0" bIns="0" rtlCol="0">
            <a:spAutoFit/>
          </a:bodyPr>
          <a:lstStyle/>
          <a:p>
            <a:pPr marL="196850" marR="5080">
              <a:spcBef>
                <a:spcPts val="100"/>
              </a:spcBef>
            </a:pPr>
            <a:r>
              <a:rPr b="1" spc="-5" dirty="0">
                <a:latin typeface="Trebuchet MS"/>
                <a:cs typeface="Trebuchet MS"/>
              </a:rPr>
              <a:t>Opción 1</a:t>
            </a:r>
            <a:r>
              <a:rPr spc="-5" dirty="0">
                <a:latin typeface="Trebuchet MS"/>
                <a:cs typeface="Trebuchet MS"/>
              </a:rPr>
              <a:t>: </a:t>
            </a:r>
            <a:r>
              <a:rPr spc="-25" dirty="0">
                <a:latin typeface="Trebuchet MS"/>
                <a:cs typeface="Trebuchet MS"/>
              </a:rPr>
              <a:t>Varios </a:t>
            </a:r>
            <a:r>
              <a:rPr spc="-5" dirty="0">
                <a:latin typeface="Trebuchet MS"/>
                <a:cs typeface="Trebuchet MS"/>
              </a:rPr>
              <a:t>teléfonos </a:t>
            </a:r>
            <a:r>
              <a:rPr dirty="0">
                <a:latin typeface="Trebuchet MS"/>
                <a:cs typeface="Trebuchet MS"/>
              </a:rPr>
              <a:t>en </a:t>
            </a:r>
            <a:r>
              <a:rPr spc="-5" dirty="0">
                <a:latin typeface="Trebuchet MS"/>
                <a:cs typeface="Trebuchet MS"/>
              </a:rPr>
              <a:t>varios campos </a:t>
            </a:r>
            <a:r>
              <a:rPr dirty="0">
                <a:latin typeface="Trebuchet MS"/>
                <a:cs typeface="Trebuchet MS"/>
              </a:rPr>
              <a:t>y </a:t>
            </a:r>
            <a:r>
              <a:rPr spc="-5" dirty="0">
                <a:latin typeface="Trebuchet MS"/>
                <a:cs typeface="Trebuchet MS"/>
              </a:rPr>
              <a:t>dirección considerada  como campos</a:t>
            </a:r>
            <a:r>
              <a:rPr spc="-20" dirty="0">
                <a:latin typeface="Trebuchet MS"/>
                <a:cs typeface="Trebuchet MS"/>
              </a:rPr>
              <a:t> </a:t>
            </a:r>
            <a:r>
              <a:rPr spc="-5" dirty="0">
                <a:latin typeface="Trebuchet MS"/>
                <a:cs typeface="Trebuchet MS"/>
              </a:rPr>
              <a:t>independientes.</a:t>
            </a:r>
            <a:endParaRPr dirty="0">
              <a:latin typeface="Trebuchet MS"/>
              <a:cs typeface="Trebuchet MS"/>
            </a:endParaRPr>
          </a:p>
          <a:p>
            <a:pPr marL="12700">
              <a:spcBef>
                <a:spcPts val="570"/>
              </a:spcBef>
            </a:pPr>
            <a:endParaRPr sz="1700" dirty="0">
              <a:latin typeface="Trebuchet MS"/>
              <a:cs typeface="Trebuchet MS"/>
            </a:endParaRPr>
          </a:p>
        </p:txBody>
      </p:sp>
    </p:spTree>
    <p:extLst>
      <p:ext uri="{BB962C8B-B14F-4D97-AF65-F5344CB8AC3E}">
        <p14:creationId xmlns:p14="http://schemas.microsoft.com/office/powerpoint/2010/main" val="28131246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80623" y="762001"/>
            <a:ext cx="7466822" cy="628377"/>
          </a:xfrm>
          <a:prstGeom prst="rect">
            <a:avLst/>
          </a:prstGeom>
        </p:spPr>
        <p:txBody>
          <a:bodyPr vert="horz" wrap="square" lIns="0" tIns="12700" rIns="0" bIns="0" rtlCol="0" anchor="t">
            <a:spAutoFit/>
          </a:bodyPr>
          <a:lstStyle/>
          <a:p>
            <a:pPr marL="12700">
              <a:lnSpc>
                <a:spcPct val="100000"/>
              </a:lnSpc>
              <a:spcBef>
                <a:spcPts val="100"/>
              </a:spcBef>
            </a:pPr>
            <a:r>
              <a:rPr sz="4000" dirty="0"/>
              <a:t>Insertado de datos en</a:t>
            </a:r>
            <a:r>
              <a:rPr sz="4000" spc="-85" dirty="0"/>
              <a:t> </a:t>
            </a:r>
            <a:r>
              <a:rPr sz="4000" dirty="0"/>
              <a:t>usuarios</a:t>
            </a:r>
          </a:p>
        </p:txBody>
      </p:sp>
      <p:sp>
        <p:nvSpPr>
          <p:cNvPr id="4" name="object 4"/>
          <p:cNvSpPr txBox="1"/>
          <p:nvPr/>
        </p:nvSpPr>
        <p:spPr>
          <a:xfrm>
            <a:off x="2136140" y="2055457"/>
            <a:ext cx="5951220" cy="391160"/>
          </a:xfrm>
          <a:prstGeom prst="rect">
            <a:avLst/>
          </a:prstGeom>
        </p:spPr>
        <p:txBody>
          <a:bodyPr vert="horz" wrap="square" lIns="0" tIns="12700" rIns="0" bIns="0" rtlCol="0">
            <a:spAutoFit/>
          </a:bodyPr>
          <a:lstStyle/>
          <a:p>
            <a:pPr marL="241300" indent="-228600">
              <a:spcBef>
                <a:spcPts val="100"/>
              </a:spcBef>
              <a:buFont typeface="Arial"/>
              <a:buChar char="•"/>
              <a:tabLst>
                <a:tab pos="241300" algn="l"/>
              </a:tabLst>
            </a:pPr>
            <a:r>
              <a:rPr sz="2400" spc="-5" dirty="0">
                <a:latin typeface="Trebuchet MS"/>
                <a:cs typeface="Trebuchet MS"/>
              </a:rPr>
              <a:t>Insertemos algunos datos </a:t>
            </a:r>
            <a:r>
              <a:rPr sz="2400" dirty="0">
                <a:latin typeface="Trebuchet MS"/>
                <a:cs typeface="Trebuchet MS"/>
              </a:rPr>
              <a:t>en la</a:t>
            </a:r>
            <a:r>
              <a:rPr sz="2400" spc="25" dirty="0">
                <a:latin typeface="Trebuchet MS"/>
                <a:cs typeface="Trebuchet MS"/>
              </a:rPr>
              <a:t> </a:t>
            </a:r>
            <a:r>
              <a:rPr sz="2400" spc="-5" dirty="0">
                <a:latin typeface="Trebuchet MS"/>
                <a:cs typeface="Trebuchet MS"/>
              </a:rPr>
              <a:t>colección:</a:t>
            </a:r>
            <a:endParaRPr sz="2400" dirty="0">
              <a:latin typeface="Trebuchet MS"/>
              <a:cs typeface="Trebuchet MS"/>
            </a:endParaRPr>
          </a:p>
        </p:txBody>
      </p:sp>
      <p:sp>
        <p:nvSpPr>
          <p:cNvPr id="5" name="object 5"/>
          <p:cNvSpPr txBox="1"/>
          <p:nvPr/>
        </p:nvSpPr>
        <p:spPr>
          <a:xfrm>
            <a:off x="6214034" y="2667000"/>
            <a:ext cx="4356100" cy="3439402"/>
          </a:xfrm>
          <a:prstGeom prst="rect">
            <a:avLst/>
          </a:prstGeom>
          <a:solidFill>
            <a:srgbClr val="FFFFFF"/>
          </a:solidFill>
          <a:ln w="12700">
            <a:solidFill>
              <a:srgbClr val="B340A9"/>
            </a:solidFill>
          </a:ln>
        </p:spPr>
        <p:txBody>
          <a:bodyPr vert="horz" wrap="square" lIns="0" tIns="116839" rIns="0" bIns="0" rtlCol="0">
            <a:spAutoFit/>
          </a:bodyPr>
          <a:lstStyle/>
          <a:p>
            <a:pPr marL="71120">
              <a:spcBef>
                <a:spcPts val="919"/>
              </a:spcBef>
            </a:pPr>
            <a:r>
              <a:rPr spc="-5" dirty="0">
                <a:latin typeface="Trebuchet MS"/>
                <a:cs typeface="Trebuchet MS"/>
              </a:rPr>
              <a:t>db.usuario.insert({</a:t>
            </a:r>
            <a:endParaRPr>
              <a:latin typeface="Trebuchet MS"/>
              <a:cs typeface="Trebuchet MS"/>
            </a:endParaRPr>
          </a:p>
          <a:p>
            <a:pPr marL="985519" marR="314960">
              <a:spcBef>
                <a:spcPts val="5"/>
              </a:spcBef>
            </a:pPr>
            <a:r>
              <a:rPr spc="-5" dirty="0">
                <a:solidFill>
                  <a:srgbClr val="0070C0"/>
                </a:solidFill>
                <a:latin typeface="Trebuchet MS"/>
                <a:cs typeface="Trebuchet MS"/>
              </a:rPr>
              <a:t>nombre_usuario: </a:t>
            </a:r>
            <a:r>
              <a:rPr spc="-10" dirty="0">
                <a:latin typeface="Trebuchet MS"/>
                <a:cs typeface="Trebuchet MS"/>
              </a:rPr>
              <a:t>'Peter_blog',  </a:t>
            </a:r>
            <a:r>
              <a:rPr spc="-5" dirty="0">
                <a:solidFill>
                  <a:srgbClr val="0070C0"/>
                </a:solidFill>
                <a:latin typeface="Trebuchet MS"/>
                <a:cs typeface="Trebuchet MS"/>
              </a:rPr>
              <a:t>nombre: </a:t>
            </a:r>
            <a:r>
              <a:rPr spc="-15" dirty="0">
                <a:latin typeface="Trebuchet MS"/>
                <a:cs typeface="Trebuchet MS"/>
              </a:rPr>
              <a:t>'Peter',  </a:t>
            </a:r>
            <a:r>
              <a:rPr spc="-5" dirty="0">
                <a:solidFill>
                  <a:srgbClr val="0070C0"/>
                </a:solidFill>
                <a:latin typeface="Trebuchet MS"/>
                <a:cs typeface="Trebuchet MS"/>
              </a:rPr>
              <a:t>cuenta_twitter:</a:t>
            </a:r>
            <a:r>
              <a:rPr spc="-10" dirty="0">
                <a:solidFill>
                  <a:srgbClr val="0070C0"/>
                </a:solidFill>
                <a:latin typeface="Trebuchet MS"/>
                <a:cs typeface="Trebuchet MS"/>
              </a:rPr>
              <a:t> </a:t>
            </a:r>
            <a:r>
              <a:rPr spc="-15" dirty="0">
                <a:latin typeface="Trebuchet MS"/>
                <a:cs typeface="Trebuchet MS"/>
              </a:rPr>
              <a:t>'Pete',</a:t>
            </a:r>
            <a:endParaRPr>
              <a:latin typeface="Trebuchet MS"/>
              <a:cs typeface="Trebuchet MS"/>
            </a:endParaRPr>
          </a:p>
          <a:p>
            <a:pPr marL="985519">
              <a:lnSpc>
                <a:spcPts val="2130"/>
              </a:lnSpc>
              <a:spcBef>
                <a:spcPts val="114"/>
              </a:spcBef>
            </a:pPr>
            <a:r>
              <a:rPr spc="-5" dirty="0">
                <a:solidFill>
                  <a:srgbClr val="0070C0"/>
                </a:solidFill>
                <a:latin typeface="Trebuchet MS"/>
                <a:cs typeface="Trebuchet MS"/>
              </a:rPr>
              <a:t>descripcion: </a:t>
            </a:r>
            <a:r>
              <a:rPr spc="-5" dirty="0">
                <a:latin typeface="Trebuchet MS"/>
                <a:cs typeface="Trebuchet MS"/>
              </a:rPr>
              <a:t>'blogger aficionado',  </a:t>
            </a:r>
            <a:r>
              <a:rPr spc="-5" dirty="0">
                <a:solidFill>
                  <a:srgbClr val="0070C0"/>
                </a:solidFill>
                <a:latin typeface="Trebuchet MS"/>
                <a:cs typeface="Trebuchet MS"/>
              </a:rPr>
              <a:t>telefono1:</a:t>
            </a:r>
            <a:r>
              <a:rPr spc="-10" dirty="0">
                <a:solidFill>
                  <a:srgbClr val="0070C0"/>
                </a:solidFill>
                <a:latin typeface="Trebuchet MS"/>
                <a:cs typeface="Trebuchet MS"/>
              </a:rPr>
              <a:t> </a:t>
            </a:r>
            <a:r>
              <a:rPr dirty="0">
                <a:latin typeface="Trebuchet MS"/>
                <a:cs typeface="Trebuchet MS"/>
              </a:rPr>
              <a:t>'808080',</a:t>
            </a:r>
            <a:endParaRPr>
              <a:latin typeface="Trebuchet MS"/>
              <a:cs typeface="Trebuchet MS"/>
            </a:endParaRPr>
          </a:p>
          <a:p>
            <a:pPr marL="985519" marR="791210">
              <a:lnSpc>
                <a:spcPts val="2170"/>
              </a:lnSpc>
              <a:spcBef>
                <a:spcPts val="10"/>
              </a:spcBef>
            </a:pPr>
            <a:r>
              <a:rPr spc="-5" dirty="0">
                <a:solidFill>
                  <a:srgbClr val="0070C0"/>
                </a:solidFill>
                <a:latin typeface="Trebuchet MS"/>
                <a:cs typeface="Trebuchet MS"/>
              </a:rPr>
              <a:t>telefono2: </a:t>
            </a:r>
            <a:r>
              <a:rPr dirty="0">
                <a:latin typeface="Trebuchet MS"/>
                <a:cs typeface="Trebuchet MS"/>
              </a:rPr>
              <a:t>'4323424',  </a:t>
            </a:r>
            <a:r>
              <a:rPr spc="-5" dirty="0">
                <a:solidFill>
                  <a:srgbClr val="0070C0"/>
                </a:solidFill>
                <a:latin typeface="Trebuchet MS"/>
                <a:cs typeface="Trebuchet MS"/>
              </a:rPr>
              <a:t>calle: </a:t>
            </a:r>
            <a:r>
              <a:rPr spc="-85" dirty="0">
                <a:latin typeface="Trebuchet MS"/>
                <a:cs typeface="Trebuchet MS"/>
              </a:rPr>
              <a:t>'Av. </a:t>
            </a:r>
            <a:r>
              <a:rPr spc="-5" dirty="0">
                <a:latin typeface="Trebuchet MS"/>
                <a:cs typeface="Trebuchet MS"/>
              </a:rPr>
              <a:t>de los Castros',  </a:t>
            </a:r>
            <a:r>
              <a:rPr dirty="0">
                <a:solidFill>
                  <a:srgbClr val="0070C0"/>
                </a:solidFill>
                <a:latin typeface="Trebuchet MS"/>
                <a:cs typeface="Trebuchet MS"/>
              </a:rPr>
              <a:t>numero:</a:t>
            </a:r>
            <a:r>
              <a:rPr spc="-15" dirty="0">
                <a:solidFill>
                  <a:srgbClr val="0070C0"/>
                </a:solidFill>
                <a:latin typeface="Trebuchet MS"/>
                <a:cs typeface="Trebuchet MS"/>
              </a:rPr>
              <a:t> </a:t>
            </a:r>
            <a:r>
              <a:rPr dirty="0">
                <a:latin typeface="Trebuchet MS"/>
                <a:cs typeface="Trebuchet MS"/>
              </a:rPr>
              <a:t>'289s',</a:t>
            </a:r>
            <a:endParaRPr>
              <a:latin typeface="Trebuchet MS"/>
              <a:cs typeface="Trebuchet MS"/>
            </a:endParaRPr>
          </a:p>
          <a:p>
            <a:pPr marL="985519">
              <a:lnSpc>
                <a:spcPts val="2075"/>
              </a:lnSpc>
            </a:pPr>
            <a:r>
              <a:rPr spc="-5" dirty="0">
                <a:solidFill>
                  <a:srgbClr val="0070C0"/>
                </a:solidFill>
                <a:latin typeface="Trebuchet MS"/>
                <a:cs typeface="Trebuchet MS"/>
              </a:rPr>
              <a:t>cp:</a:t>
            </a:r>
            <a:r>
              <a:rPr spc="-10" dirty="0">
                <a:solidFill>
                  <a:srgbClr val="0070C0"/>
                </a:solidFill>
                <a:latin typeface="Trebuchet MS"/>
                <a:cs typeface="Trebuchet MS"/>
              </a:rPr>
              <a:t> </a:t>
            </a:r>
            <a:r>
              <a:rPr dirty="0">
                <a:latin typeface="Trebuchet MS"/>
                <a:cs typeface="Trebuchet MS"/>
              </a:rPr>
              <a:t>'39005',</a:t>
            </a:r>
            <a:endParaRPr>
              <a:latin typeface="Trebuchet MS"/>
              <a:cs typeface="Trebuchet MS"/>
            </a:endParaRPr>
          </a:p>
          <a:p>
            <a:pPr marL="985519">
              <a:lnSpc>
                <a:spcPts val="2145"/>
              </a:lnSpc>
            </a:pPr>
            <a:r>
              <a:rPr spc="-5" dirty="0">
                <a:solidFill>
                  <a:srgbClr val="0070C0"/>
                </a:solidFill>
                <a:latin typeface="Trebuchet MS"/>
                <a:cs typeface="Trebuchet MS"/>
              </a:rPr>
              <a:t>ciudad:</a:t>
            </a:r>
            <a:r>
              <a:rPr spc="-15" dirty="0">
                <a:solidFill>
                  <a:srgbClr val="0070C0"/>
                </a:solidFill>
                <a:latin typeface="Trebuchet MS"/>
                <a:cs typeface="Trebuchet MS"/>
              </a:rPr>
              <a:t> </a:t>
            </a:r>
            <a:r>
              <a:rPr spc="-5" dirty="0">
                <a:latin typeface="Trebuchet MS"/>
                <a:cs typeface="Trebuchet MS"/>
              </a:rPr>
              <a:t>'Santander'</a:t>
            </a:r>
            <a:endParaRPr>
              <a:latin typeface="Trebuchet MS"/>
              <a:cs typeface="Trebuchet MS"/>
            </a:endParaRPr>
          </a:p>
          <a:p>
            <a:pPr marL="71120">
              <a:spcBef>
                <a:spcPts val="5"/>
              </a:spcBef>
            </a:pPr>
            <a:r>
              <a:rPr dirty="0">
                <a:latin typeface="Trebuchet MS"/>
                <a:cs typeface="Trebuchet MS"/>
              </a:rPr>
              <a:t>})</a:t>
            </a:r>
            <a:endParaRPr>
              <a:latin typeface="Trebuchet MS"/>
              <a:cs typeface="Trebuchet MS"/>
            </a:endParaRPr>
          </a:p>
        </p:txBody>
      </p:sp>
      <p:sp>
        <p:nvSpPr>
          <p:cNvPr id="6" name="object 6"/>
          <p:cNvSpPr txBox="1"/>
          <p:nvPr/>
        </p:nvSpPr>
        <p:spPr>
          <a:xfrm>
            <a:off x="1594474" y="2667000"/>
            <a:ext cx="4381500" cy="3439402"/>
          </a:xfrm>
          <a:prstGeom prst="rect">
            <a:avLst/>
          </a:prstGeom>
          <a:solidFill>
            <a:srgbClr val="FFFFFF"/>
          </a:solidFill>
          <a:ln w="12700">
            <a:solidFill>
              <a:srgbClr val="B340A9"/>
            </a:solidFill>
          </a:ln>
        </p:spPr>
        <p:txBody>
          <a:bodyPr vert="horz" wrap="square" lIns="0" tIns="116839" rIns="0" bIns="0" rtlCol="0">
            <a:spAutoFit/>
          </a:bodyPr>
          <a:lstStyle/>
          <a:p>
            <a:pPr marL="91440" marR="12065">
              <a:spcBef>
                <a:spcPts val="919"/>
              </a:spcBef>
            </a:pPr>
            <a:r>
              <a:rPr spc="-5" dirty="0">
                <a:latin typeface="Trebuchet MS"/>
                <a:cs typeface="Trebuchet MS"/>
              </a:rPr>
              <a:t>db.usuario.insert({</a:t>
            </a:r>
            <a:endParaRPr dirty="0">
              <a:latin typeface="Trebuchet MS"/>
              <a:cs typeface="Trebuchet MS"/>
            </a:endParaRPr>
          </a:p>
          <a:p>
            <a:pPr marL="1005840" marR="288925">
              <a:spcBef>
                <a:spcPts val="5"/>
              </a:spcBef>
            </a:pPr>
            <a:r>
              <a:rPr spc="-5" dirty="0">
                <a:solidFill>
                  <a:srgbClr val="0070C0"/>
                </a:solidFill>
                <a:latin typeface="Trebuchet MS"/>
                <a:cs typeface="Trebuchet MS"/>
              </a:rPr>
              <a:t>nombre_usuario: </a:t>
            </a:r>
            <a:r>
              <a:rPr spc="-5" dirty="0">
                <a:latin typeface="Trebuchet MS"/>
                <a:cs typeface="Trebuchet MS"/>
              </a:rPr>
              <a:t>'Frank_blog',  </a:t>
            </a:r>
            <a:r>
              <a:rPr spc="-5" dirty="0">
                <a:solidFill>
                  <a:srgbClr val="0070C0"/>
                </a:solidFill>
                <a:latin typeface="Trebuchet MS"/>
                <a:cs typeface="Trebuchet MS"/>
              </a:rPr>
              <a:t>nombre: </a:t>
            </a:r>
            <a:r>
              <a:rPr dirty="0">
                <a:latin typeface="Trebuchet MS"/>
                <a:cs typeface="Trebuchet MS"/>
              </a:rPr>
              <a:t>'Frank',  </a:t>
            </a:r>
            <a:r>
              <a:rPr spc="-5" dirty="0">
                <a:solidFill>
                  <a:srgbClr val="0070C0"/>
                </a:solidFill>
                <a:latin typeface="Trebuchet MS"/>
                <a:cs typeface="Trebuchet MS"/>
              </a:rPr>
              <a:t>cuenta_twitter: </a:t>
            </a:r>
            <a:r>
              <a:rPr spc="-5" dirty="0">
                <a:latin typeface="Trebuchet MS"/>
                <a:cs typeface="Trebuchet MS"/>
              </a:rPr>
              <a:t>'Frank_USA',</a:t>
            </a:r>
            <a:endParaRPr dirty="0">
              <a:latin typeface="Trebuchet MS"/>
              <a:cs typeface="Trebuchet MS"/>
            </a:endParaRPr>
          </a:p>
          <a:p>
            <a:pPr marL="1005840">
              <a:lnSpc>
                <a:spcPts val="2130"/>
              </a:lnSpc>
              <a:spcBef>
                <a:spcPts val="114"/>
              </a:spcBef>
            </a:pPr>
            <a:r>
              <a:rPr spc="-5" dirty="0">
                <a:solidFill>
                  <a:srgbClr val="0070C0"/>
                </a:solidFill>
                <a:latin typeface="Trebuchet MS"/>
                <a:cs typeface="Trebuchet MS"/>
              </a:rPr>
              <a:t>descripcion: </a:t>
            </a:r>
            <a:r>
              <a:rPr spc="-5" dirty="0">
                <a:latin typeface="Trebuchet MS"/>
                <a:cs typeface="Trebuchet MS"/>
              </a:rPr>
              <a:t>'blogger aficionado',  </a:t>
            </a:r>
            <a:r>
              <a:rPr spc="-5" dirty="0">
                <a:solidFill>
                  <a:srgbClr val="0070C0"/>
                </a:solidFill>
                <a:latin typeface="Trebuchet MS"/>
                <a:cs typeface="Trebuchet MS"/>
              </a:rPr>
              <a:t>telefono1:</a:t>
            </a:r>
            <a:r>
              <a:rPr spc="-10" dirty="0">
                <a:solidFill>
                  <a:srgbClr val="0070C0"/>
                </a:solidFill>
                <a:latin typeface="Trebuchet MS"/>
                <a:cs typeface="Trebuchet MS"/>
              </a:rPr>
              <a:t> </a:t>
            </a:r>
            <a:r>
              <a:rPr dirty="0">
                <a:latin typeface="Trebuchet MS"/>
                <a:cs typeface="Trebuchet MS"/>
              </a:rPr>
              <a:t>'73128989',</a:t>
            </a:r>
          </a:p>
          <a:p>
            <a:pPr marL="1005840" marR="789940">
              <a:lnSpc>
                <a:spcPts val="2170"/>
              </a:lnSpc>
              <a:spcBef>
                <a:spcPts val="10"/>
              </a:spcBef>
            </a:pPr>
            <a:r>
              <a:rPr spc="-5" dirty="0">
                <a:solidFill>
                  <a:srgbClr val="0070C0"/>
                </a:solidFill>
                <a:latin typeface="Trebuchet MS"/>
                <a:cs typeface="Trebuchet MS"/>
              </a:rPr>
              <a:t>telefono2: </a:t>
            </a:r>
            <a:r>
              <a:rPr dirty="0">
                <a:latin typeface="Trebuchet MS"/>
                <a:cs typeface="Trebuchet MS"/>
              </a:rPr>
              <a:t>'111111111',  </a:t>
            </a:r>
            <a:r>
              <a:rPr spc="-5" dirty="0">
                <a:solidFill>
                  <a:srgbClr val="0070C0"/>
                </a:solidFill>
                <a:latin typeface="Trebuchet MS"/>
                <a:cs typeface="Trebuchet MS"/>
              </a:rPr>
              <a:t>calle: </a:t>
            </a:r>
            <a:r>
              <a:rPr spc="-85" dirty="0">
                <a:latin typeface="Trebuchet MS"/>
                <a:cs typeface="Trebuchet MS"/>
              </a:rPr>
              <a:t>'Av. </a:t>
            </a:r>
            <a:r>
              <a:rPr spc="-5" dirty="0">
                <a:latin typeface="Trebuchet MS"/>
                <a:cs typeface="Trebuchet MS"/>
              </a:rPr>
              <a:t>de los Castros',  </a:t>
            </a:r>
            <a:r>
              <a:rPr dirty="0">
                <a:solidFill>
                  <a:srgbClr val="0070C0"/>
                </a:solidFill>
                <a:latin typeface="Trebuchet MS"/>
                <a:cs typeface="Trebuchet MS"/>
              </a:rPr>
              <a:t>numero:</a:t>
            </a:r>
            <a:r>
              <a:rPr spc="-15" dirty="0">
                <a:solidFill>
                  <a:srgbClr val="0070C0"/>
                </a:solidFill>
                <a:latin typeface="Trebuchet MS"/>
                <a:cs typeface="Trebuchet MS"/>
              </a:rPr>
              <a:t> </a:t>
            </a:r>
            <a:r>
              <a:rPr dirty="0">
                <a:latin typeface="Trebuchet MS"/>
                <a:cs typeface="Trebuchet MS"/>
              </a:rPr>
              <a:t>'2256',</a:t>
            </a:r>
          </a:p>
          <a:p>
            <a:pPr marL="1005840" marR="12065">
              <a:lnSpc>
                <a:spcPts val="2075"/>
              </a:lnSpc>
            </a:pPr>
            <a:r>
              <a:rPr spc="-5" dirty="0">
                <a:solidFill>
                  <a:srgbClr val="0070C0"/>
                </a:solidFill>
                <a:latin typeface="Trebuchet MS"/>
                <a:cs typeface="Trebuchet MS"/>
              </a:rPr>
              <a:t>cp:</a:t>
            </a:r>
            <a:r>
              <a:rPr spc="-10" dirty="0">
                <a:solidFill>
                  <a:srgbClr val="0070C0"/>
                </a:solidFill>
                <a:latin typeface="Trebuchet MS"/>
                <a:cs typeface="Trebuchet MS"/>
              </a:rPr>
              <a:t> </a:t>
            </a:r>
            <a:r>
              <a:rPr dirty="0">
                <a:latin typeface="Trebuchet MS"/>
                <a:cs typeface="Trebuchet MS"/>
              </a:rPr>
              <a:t>'39005',</a:t>
            </a:r>
          </a:p>
          <a:p>
            <a:pPr marL="1005840" marR="12065">
              <a:lnSpc>
                <a:spcPts val="2145"/>
              </a:lnSpc>
            </a:pPr>
            <a:r>
              <a:rPr spc="-5" dirty="0">
                <a:solidFill>
                  <a:srgbClr val="0070C0"/>
                </a:solidFill>
                <a:latin typeface="Trebuchet MS"/>
                <a:cs typeface="Trebuchet MS"/>
              </a:rPr>
              <a:t>ciudad:</a:t>
            </a:r>
            <a:r>
              <a:rPr spc="-15" dirty="0">
                <a:solidFill>
                  <a:srgbClr val="0070C0"/>
                </a:solidFill>
                <a:latin typeface="Trebuchet MS"/>
                <a:cs typeface="Trebuchet MS"/>
              </a:rPr>
              <a:t> </a:t>
            </a:r>
            <a:r>
              <a:rPr spc="-5" dirty="0">
                <a:latin typeface="Trebuchet MS"/>
                <a:cs typeface="Trebuchet MS"/>
              </a:rPr>
              <a:t>'Santander'</a:t>
            </a:r>
            <a:endParaRPr dirty="0">
              <a:latin typeface="Trebuchet MS"/>
              <a:cs typeface="Trebuchet MS"/>
            </a:endParaRPr>
          </a:p>
          <a:p>
            <a:pPr marL="91440" marR="12065">
              <a:spcBef>
                <a:spcPts val="5"/>
              </a:spcBef>
            </a:pPr>
            <a:r>
              <a:rPr dirty="0">
                <a:latin typeface="Trebuchet MS"/>
                <a:cs typeface="Trebuchet MS"/>
              </a:rPr>
              <a:t>})</a:t>
            </a:r>
          </a:p>
        </p:txBody>
      </p:sp>
    </p:spTree>
    <p:extLst>
      <p:ext uri="{BB962C8B-B14F-4D97-AF65-F5344CB8AC3E}">
        <p14:creationId xmlns:p14="http://schemas.microsoft.com/office/powerpoint/2010/main" val="42155870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34379" y="564913"/>
            <a:ext cx="6847803" cy="689932"/>
          </a:xfrm>
          <a:prstGeom prst="rect">
            <a:avLst/>
          </a:prstGeom>
        </p:spPr>
        <p:txBody>
          <a:bodyPr vert="horz" wrap="square" lIns="0" tIns="12700" rIns="0" bIns="0" rtlCol="0" anchor="t">
            <a:spAutoFit/>
          </a:bodyPr>
          <a:lstStyle/>
          <a:p>
            <a:pPr marL="12700">
              <a:lnSpc>
                <a:spcPct val="100000"/>
              </a:lnSpc>
              <a:spcBef>
                <a:spcPts val="100"/>
              </a:spcBef>
            </a:pPr>
            <a:r>
              <a:rPr dirty="0"/>
              <a:t>Consultas sobre</a:t>
            </a:r>
            <a:r>
              <a:rPr spc="-80" dirty="0"/>
              <a:t> </a:t>
            </a:r>
            <a:r>
              <a:rPr dirty="0"/>
              <a:t>usuarios</a:t>
            </a:r>
          </a:p>
        </p:txBody>
      </p:sp>
      <p:sp>
        <p:nvSpPr>
          <p:cNvPr id="4" name="object 4"/>
          <p:cNvSpPr txBox="1"/>
          <p:nvPr/>
        </p:nvSpPr>
        <p:spPr>
          <a:xfrm>
            <a:off x="2086717" y="1261563"/>
            <a:ext cx="6458585" cy="314960"/>
          </a:xfrm>
          <a:prstGeom prst="rect">
            <a:avLst/>
          </a:prstGeom>
        </p:spPr>
        <p:txBody>
          <a:bodyPr vert="horz" wrap="square" lIns="0" tIns="12700" rIns="0" bIns="0" rtlCol="0">
            <a:spAutoFit/>
          </a:bodyPr>
          <a:lstStyle/>
          <a:p>
            <a:pPr marL="241300" indent="-228600">
              <a:spcBef>
                <a:spcPts val="100"/>
              </a:spcBef>
              <a:buFont typeface="Arial"/>
              <a:buChar char="•"/>
              <a:tabLst>
                <a:tab pos="240665" algn="l"/>
                <a:tab pos="241300" algn="l"/>
              </a:tabLst>
            </a:pPr>
            <a:r>
              <a:rPr sz="1900" spc="-15" dirty="0">
                <a:latin typeface="Trebuchet MS"/>
                <a:cs typeface="Trebuchet MS"/>
              </a:rPr>
              <a:t>Retornar </a:t>
            </a:r>
            <a:r>
              <a:rPr sz="1900" dirty="0">
                <a:latin typeface="Trebuchet MS"/>
                <a:cs typeface="Trebuchet MS"/>
              </a:rPr>
              <a:t>al </a:t>
            </a:r>
            <a:r>
              <a:rPr sz="1900" spc="-5" dirty="0">
                <a:latin typeface="Trebuchet MS"/>
                <a:cs typeface="Trebuchet MS"/>
              </a:rPr>
              <a:t>usuario </a:t>
            </a:r>
            <a:r>
              <a:rPr sz="1900" dirty="0">
                <a:latin typeface="Trebuchet MS"/>
                <a:cs typeface="Trebuchet MS"/>
              </a:rPr>
              <a:t>con </a:t>
            </a:r>
            <a:r>
              <a:rPr sz="1900" spc="-5" dirty="0">
                <a:latin typeface="Trebuchet MS"/>
                <a:cs typeface="Trebuchet MS"/>
              </a:rPr>
              <a:t>nombre </a:t>
            </a:r>
            <a:r>
              <a:rPr sz="1900" dirty="0">
                <a:latin typeface="Trebuchet MS"/>
                <a:cs typeface="Trebuchet MS"/>
              </a:rPr>
              <a:t>de </a:t>
            </a:r>
            <a:r>
              <a:rPr sz="1900" spc="-5" dirty="0">
                <a:latin typeface="Trebuchet MS"/>
                <a:cs typeface="Trebuchet MS"/>
              </a:rPr>
              <a:t>usuario</a:t>
            </a:r>
            <a:r>
              <a:rPr sz="1900" spc="70" dirty="0">
                <a:latin typeface="Trebuchet MS"/>
                <a:cs typeface="Trebuchet MS"/>
              </a:rPr>
              <a:t> </a:t>
            </a:r>
            <a:r>
              <a:rPr sz="1900" spc="-5" dirty="0">
                <a:latin typeface="Trebuchet MS"/>
                <a:cs typeface="Trebuchet MS"/>
              </a:rPr>
              <a:t>“Frank_blog”.</a:t>
            </a:r>
            <a:endParaRPr sz="1900" dirty="0">
              <a:latin typeface="Trebuchet MS"/>
              <a:cs typeface="Trebuchet MS"/>
            </a:endParaRPr>
          </a:p>
        </p:txBody>
      </p:sp>
      <p:sp>
        <p:nvSpPr>
          <p:cNvPr id="5" name="object 5"/>
          <p:cNvSpPr txBox="1"/>
          <p:nvPr/>
        </p:nvSpPr>
        <p:spPr>
          <a:xfrm>
            <a:off x="2086717" y="2689682"/>
            <a:ext cx="4538345" cy="314960"/>
          </a:xfrm>
          <a:prstGeom prst="rect">
            <a:avLst/>
          </a:prstGeom>
        </p:spPr>
        <p:txBody>
          <a:bodyPr vert="horz" wrap="square" lIns="0" tIns="12700" rIns="0" bIns="0" rtlCol="0">
            <a:spAutoFit/>
          </a:bodyPr>
          <a:lstStyle/>
          <a:p>
            <a:pPr marL="241300" indent="-228600">
              <a:spcBef>
                <a:spcPts val="100"/>
              </a:spcBef>
              <a:buFont typeface="Arial"/>
              <a:buChar char="•"/>
              <a:tabLst>
                <a:tab pos="240665" algn="l"/>
                <a:tab pos="241300" algn="l"/>
              </a:tabLst>
            </a:pPr>
            <a:r>
              <a:rPr sz="1900" spc="-15" dirty="0">
                <a:latin typeface="Trebuchet MS"/>
                <a:cs typeface="Trebuchet MS"/>
              </a:rPr>
              <a:t>Retornar </a:t>
            </a:r>
            <a:r>
              <a:rPr sz="1900" dirty="0">
                <a:latin typeface="Trebuchet MS"/>
                <a:cs typeface="Trebuchet MS"/>
              </a:rPr>
              <a:t>los </a:t>
            </a:r>
            <a:r>
              <a:rPr sz="1900" spc="-5" dirty="0">
                <a:latin typeface="Trebuchet MS"/>
                <a:cs typeface="Trebuchet MS"/>
              </a:rPr>
              <a:t>usuarios </a:t>
            </a:r>
            <a:r>
              <a:rPr sz="1900" dirty="0">
                <a:latin typeface="Trebuchet MS"/>
                <a:cs typeface="Trebuchet MS"/>
              </a:rPr>
              <a:t>llamados</a:t>
            </a:r>
            <a:r>
              <a:rPr sz="1900" spc="20" dirty="0">
                <a:latin typeface="Trebuchet MS"/>
                <a:cs typeface="Trebuchet MS"/>
              </a:rPr>
              <a:t> </a:t>
            </a:r>
            <a:r>
              <a:rPr sz="1900" spc="-15" dirty="0">
                <a:latin typeface="Trebuchet MS"/>
                <a:cs typeface="Trebuchet MS"/>
              </a:rPr>
              <a:t>“Peter”.</a:t>
            </a:r>
            <a:endParaRPr sz="1900">
              <a:latin typeface="Trebuchet MS"/>
              <a:cs typeface="Trebuchet MS"/>
            </a:endParaRPr>
          </a:p>
        </p:txBody>
      </p:sp>
      <p:sp>
        <p:nvSpPr>
          <p:cNvPr id="6" name="object 6"/>
          <p:cNvSpPr txBox="1"/>
          <p:nvPr/>
        </p:nvSpPr>
        <p:spPr>
          <a:xfrm>
            <a:off x="2086716" y="3676053"/>
            <a:ext cx="5420360" cy="314960"/>
          </a:xfrm>
          <a:prstGeom prst="rect">
            <a:avLst/>
          </a:prstGeom>
        </p:spPr>
        <p:txBody>
          <a:bodyPr vert="horz" wrap="square" lIns="0" tIns="12700" rIns="0" bIns="0" rtlCol="0">
            <a:spAutoFit/>
          </a:bodyPr>
          <a:lstStyle/>
          <a:p>
            <a:pPr marL="241300" indent="-228600">
              <a:spcBef>
                <a:spcPts val="100"/>
              </a:spcBef>
              <a:buFont typeface="Arial"/>
              <a:buChar char="•"/>
              <a:tabLst>
                <a:tab pos="240665" algn="l"/>
                <a:tab pos="241300" algn="l"/>
              </a:tabLst>
            </a:pPr>
            <a:r>
              <a:rPr sz="1900" spc="-5" dirty="0">
                <a:latin typeface="Trebuchet MS"/>
                <a:cs typeface="Trebuchet MS"/>
              </a:rPr>
              <a:t>Contar el número </a:t>
            </a:r>
            <a:r>
              <a:rPr sz="1900" dirty="0">
                <a:latin typeface="Trebuchet MS"/>
                <a:cs typeface="Trebuchet MS"/>
              </a:rPr>
              <a:t>de </a:t>
            </a:r>
            <a:r>
              <a:rPr sz="1900" spc="-5" dirty="0">
                <a:latin typeface="Trebuchet MS"/>
                <a:cs typeface="Trebuchet MS"/>
              </a:rPr>
              <a:t>usuarios </a:t>
            </a:r>
            <a:r>
              <a:rPr sz="1900" dirty="0">
                <a:latin typeface="Trebuchet MS"/>
                <a:cs typeface="Trebuchet MS"/>
              </a:rPr>
              <a:t>con CP= “39005”.</a:t>
            </a:r>
            <a:endParaRPr sz="1900">
              <a:latin typeface="Trebuchet MS"/>
              <a:cs typeface="Trebuchet MS"/>
            </a:endParaRPr>
          </a:p>
        </p:txBody>
      </p:sp>
      <p:sp>
        <p:nvSpPr>
          <p:cNvPr id="7" name="object 7"/>
          <p:cNvSpPr txBox="1"/>
          <p:nvPr/>
        </p:nvSpPr>
        <p:spPr>
          <a:xfrm>
            <a:off x="2086717" y="4666653"/>
            <a:ext cx="6895465" cy="314960"/>
          </a:xfrm>
          <a:prstGeom prst="rect">
            <a:avLst/>
          </a:prstGeom>
        </p:spPr>
        <p:txBody>
          <a:bodyPr vert="horz" wrap="square" lIns="0" tIns="12700" rIns="0" bIns="0" rtlCol="0">
            <a:spAutoFit/>
          </a:bodyPr>
          <a:lstStyle/>
          <a:p>
            <a:pPr marL="241300" indent="-228600">
              <a:spcBef>
                <a:spcPts val="100"/>
              </a:spcBef>
              <a:buFont typeface="Arial"/>
              <a:buChar char="•"/>
              <a:tabLst>
                <a:tab pos="240665" algn="l"/>
                <a:tab pos="241300" algn="l"/>
              </a:tabLst>
            </a:pPr>
            <a:r>
              <a:rPr sz="1900" spc="-15" dirty="0">
                <a:latin typeface="Trebuchet MS"/>
                <a:cs typeface="Trebuchet MS"/>
              </a:rPr>
              <a:t>Retornar </a:t>
            </a:r>
            <a:r>
              <a:rPr sz="1900" dirty="0">
                <a:latin typeface="Trebuchet MS"/>
                <a:cs typeface="Trebuchet MS"/>
              </a:rPr>
              <a:t>a </a:t>
            </a:r>
            <a:r>
              <a:rPr sz="1900" spc="-5" dirty="0">
                <a:latin typeface="Trebuchet MS"/>
                <a:cs typeface="Trebuchet MS"/>
              </a:rPr>
              <a:t>un usuario </a:t>
            </a:r>
            <a:r>
              <a:rPr sz="1900" dirty="0">
                <a:latin typeface="Trebuchet MS"/>
                <a:cs typeface="Trebuchet MS"/>
              </a:rPr>
              <a:t>con </a:t>
            </a:r>
            <a:r>
              <a:rPr sz="1900" spc="-5" dirty="0">
                <a:latin typeface="Trebuchet MS"/>
                <a:cs typeface="Trebuchet MS"/>
              </a:rPr>
              <a:t>número </a:t>
            </a:r>
            <a:r>
              <a:rPr sz="1900" dirty="0">
                <a:latin typeface="Trebuchet MS"/>
                <a:cs typeface="Trebuchet MS"/>
              </a:rPr>
              <a:t>de </a:t>
            </a:r>
            <a:r>
              <a:rPr sz="1900" spc="-5" dirty="0">
                <a:latin typeface="Trebuchet MS"/>
                <a:cs typeface="Trebuchet MS"/>
              </a:rPr>
              <a:t>teléfono:</a:t>
            </a:r>
            <a:r>
              <a:rPr sz="1900" spc="45" dirty="0">
                <a:latin typeface="Trebuchet MS"/>
                <a:cs typeface="Trebuchet MS"/>
              </a:rPr>
              <a:t> </a:t>
            </a:r>
            <a:r>
              <a:rPr sz="1900" dirty="0">
                <a:latin typeface="Trebuchet MS"/>
                <a:cs typeface="Trebuchet MS"/>
              </a:rPr>
              <a:t>“111111111”.</a:t>
            </a:r>
            <a:endParaRPr sz="1900">
              <a:latin typeface="Trebuchet MS"/>
              <a:cs typeface="Trebuchet MS"/>
            </a:endParaRPr>
          </a:p>
        </p:txBody>
      </p:sp>
      <p:sp>
        <p:nvSpPr>
          <p:cNvPr id="8" name="object 8"/>
          <p:cNvSpPr txBox="1"/>
          <p:nvPr/>
        </p:nvSpPr>
        <p:spPr>
          <a:xfrm>
            <a:off x="2086717" y="5653060"/>
            <a:ext cx="7894955" cy="518159"/>
          </a:xfrm>
          <a:prstGeom prst="rect">
            <a:avLst/>
          </a:prstGeom>
        </p:spPr>
        <p:txBody>
          <a:bodyPr vert="horz" wrap="square" lIns="0" tIns="99060" rIns="0" bIns="0" rtlCol="0">
            <a:spAutoFit/>
          </a:bodyPr>
          <a:lstStyle/>
          <a:p>
            <a:pPr marL="241300" marR="5080" indent="-228600">
              <a:lnSpc>
                <a:spcPct val="70200"/>
              </a:lnSpc>
              <a:spcBef>
                <a:spcPts val="780"/>
              </a:spcBef>
              <a:buFont typeface="Arial"/>
              <a:buChar char="•"/>
              <a:tabLst>
                <a:tab pos="240665" algn="l"/>
                <a:tab pos="241300" algn="l"/>
              </a:tabLst>
            </a:pPr>
            <a:r>
              <a:rPr sz="1900" spc="-15" dirty="0">
                <a:latin typeface="Trebuchet MS"/>
                <a:cs typeface="Trebuchet MS"/>
              </a:rPr>
              <a:t>Retornar </a:t>
            </a:r>
            <a:r>
              <a:rPr sz="1900" spc="-5" dirty="0">
                <a:latin typeface="Trebuchet MS"/>
                <a:cs typeface="Trebuchet MS"/>
              </a:rPr>
              <a:t>nombre_usuario </a:t>
            </a:r>
            <a:r>
              <a:rPr sz="1900" dirty="0">
                <a:latin typeface="Trebuchet MS"/>
                <a:cs typeface="Trebuchet MS"/>
              </a:rPr>
              <a:t>y </a:t>
            </a:r>
            <a:r>
              <a:rPr sz="1900" spc="-25" dirty="0">
                <a:latin typeface="Trebuchet MS"/>
                <a:cs typeface="Trebuchet MS"/>
              </a:rPr>
              <a:t>cuenta_twitter, </a:t>
            </a:r>
            <a:r>
              <a:rPr sz="1900" spc="-5" dirty="0">
                <a:latin typeface="Trebuchet MS"/>
                <a:cs typeface="Trebuchet MS"/>
              </a:rPr>
              <a:t>sin _id, </a:t>
            </a:r>
            <a:r>
              <a:rPr sz="1900" dirty="0">
                <a:latin typeface="Trebuchet MS"/>
                <a:cs typeface="Trebuchet MS"/>
              </a:rPr>
              <a:t>de </a:t>
            </a:r>
            <a:r>
              <a:rPr sz="1900" spc="-5" dirty="0">
                <a:latin typeface="Trebuchet MS"/>
                <a:cs typeface="Trebuchet MS"/>
              </a:rPr>
              <a:t>usuarios </a:t>
            </a:r>
            <a:r>
              <a:rPr sz="1900" dirty="0">
                <a:latin typeface="Trebuchet MS"/>
                <a:cs typeface="Trebuchet MS"/>
              </a:rPr>
              <a:t>con CP  </a:t>
            </a:r>
            <a:r>
              <a:rPr sz="1900" spc="-5" dirty="0">
                <a:latin typeface="Trebuchet MS"/>
                <a:cs typeface="Trebuchet MS"/>
              </a:rPr>
              <a:t>igual </a:t>
            </a:r>
            <a:r>
              <a:rPr sz="1900" dirty="0">
                <a:latin typeface="Trebuchet MS"/>
                <a:cs typeface="Trebuchet MS"/>
              </a:rPr>
              <a:t>o mayor </a:t>
            </a:r>
            <a:r>
              <a:rPr sz="1900" spc="-5" dirty="0">
                <a:latin typeface="Trebuchet MS"/>
                <a:cs typeface="Trebuchet MS"/>
              </a:rPr>
              <a:t>que</a:t>
            </a:r>
            <a:r>
              <a:rPr sz="1900" spc="10" dirty="0">
                <a:latin typeface="Trebuchet MS"/>
                <a:cs typeface="Trebuchet MS"/>
              </a:rPr>
              <a:t> </a:t>
            </a:r>
            <a:r>
              <a:rPr sz="1900" dirty="0">
                <a:latin typeface="Trebuchet MS"/>
                <a:cs typeface="Trebuchet MS"/>
              </a:rPr>
              <a:t>“39005”.</a:t>
            </a:r>
            <a:endParaRPr sz="1900">
              <a:latin typeface="Trebuchet MS"/>
              <a:cs typeface="Trebuchet MS"/>
            </a:endParaRPr>
          </a:p>
        </p:txBody>
      </p:sp>
      <p:sp>
        <p:nvSpPr>
          <p:cNvPr id="9" name="object 9"/>
          <p:cNvSpPr txBox="1"/>
          <p:nvPr/>
        </p:nvSpPr>
        <p:spPr>
          <a:xfrm>
            <a:off x="2230153" y="2176614"/>
            <a:ext cx="8065134" cy="348172"/>
          </a:xfrm>
          <a:prstGeom prst="rect">
            <a:avLst/>
          </a:prstGeom>
          <a:solidFill>
            <a:srgbClr val="FFFFFF"/>
          </a:solidFill>
          <a:ln w="12700">
            <a:solidFill>
              <a:srgbClr val="B340A9"/>
            </a:solidFill>
          </a:ln>
        </p:spPr>
        <p:txBody>
          <a:bodyPr vert="horz" wrap="square" lIns="0" tIns="70485" rIns="0" bIns="0" rtlCol="0">
            <a:spAutoFit/>
          </a:bodyPr>
          <a:lstStyle/>
          <a:p>
            <a:pPr algn="ctr">
              <a:spcBef>
                <a:spcPts val="555"/>
              </a:spcBef>
            </a:pPr>
            <a:r>
              <a:rPr spc="-5" dirty="0">
                <a:latin typeface="Trebuchet MS"/>
                <a:cs typeface="Trebuchet MS"/>
              </a:rPr>
              <a:t>db.</a:t>
            </a:r>
            <a:r>
              <a:rPr spc="-5" dirty="0">
                <a:solidFill>
                  <a:srgbClr val="0070C0"/>
                </a:solidFill>
                <a:latin typeface="Trebuchet MS"/>
                <a:cs typeface="Trebuchet MS"/>
              </a:rPr>
              <a:t>usuario</a:t>
            </a:r>
            <a:r>
              <a:rPr spc="-5" dirty="0">
                <a:latin typeface="Trebuchet MS"/>
                <a:cs typeface="Trebuchet MS"/>
              </a:rPr>
              <a:t>.</a:t>
            </a:r>
            <a:r>
              <a:rPr spc="-5" dirty="0">
                <a:solidFill>
                  <a:srgbClr val="FF0000"/>
                </a:solidFill>
                <a:latin typeface="Trebuchet MS"/>
                <a:cs typeface="Trebuchet MS"/>
              </a:rPr>
              <a:t>find</a:t>
            </a:r>
            <a:r>
              <a:rPr spc="-5" dirty="0">
                <a:latin typeface="Trebuchet MS"/>
                <a:cs typeface="Trebuchet MS"/>
              </a:rPr>
              <a:t>({</a:t>
            </a:r>
            <a:r>
              <a:rPr spc="-5" dirty="0">
                <a:solidFill>
                  <a:srgbClr val="00B050"/>
                </a:solidFill>
                <a:latin typeface="Trebuchet MS"/>
                <a:cs typeface="Trebuchet MS"/>
              </a:rPr>
              <a:t>nombre_usuario: “Frank_blog”</a:t>
            </a:r>
            <a:r>
              <a:rPr spc="-5" dirty="0">
                <a:latin typeface="Trebuchet MS"/>
                <a:cs typeface="Trebuchet MS"/>
              </a:rPr>
              <a:t>})</a:t>
            </a:r>
            <a:endParaRPr dirty="0">
              <a:latin typeface="Trebuchet MS"/>
              <a:cs typeface="Trebuchet MS"/>
            </a:endParaRPr>
          </a:p>
        </p:txBody>
      </p:sp>
      <p:sp>
        <p:nvSpPr>
          <p:cNvPr id="10" name="object 10"/>
          <p:cNvSpPr txBox="1"/>
          <p:nvPr/>
        </p:nvSpPr>
        <p:spPr>
          <a:xfrm>
            <a:off x="2249731" y="3180511"/>
            <a:ext cx="8065134" cy="348172"/>
          </a:xfrm>
          <a:prstGeom prst="rect">
            <a:avLst/>
          </a:prstGeom>
          <a:solidFill>
            <a:srgbClr val="FFFFFF"/>
          </a:solidFill>
          <a:ln w="12700">
            <a:solidFill>
              <a:srgbClr val="B340A9"/>
            </a:solidFill>
          </a:ln>
        </p:spPr>
        <p:txBody>
          <a:bodyPr vert="horz" wrap="square" lIns="0" tIns="70485" rIns="0" bIns="0" rtlCol="0">
            <a:spAutoFit/>
          </a:bodyPr>
          <a:lstStyle/>
          <a:p>
            <a:pPr algn="ctr">
              <a:spcBef>
                <a:spcPts val="555"/>
              </a:spcBef>
            </a:pPr>
            <a:r>
              <a:rPr spc="-5" dirty="0">
                <a:latin typeface="Trebuchet MS"/>
                <a:cs typeface="Trebuchet MS"/>
              </a:rPr>
              <a:t>db.</a:t>
            </a:r>
            <a:r>
              <a:rPr spc="-5" dirty="0">
                <a:solidFill>
                  <a:srgbClr val="0070C0"/>
                </a:solidFill>
                <a:latin typeface="Trebuchet MS"/>
                <a:cs typeface="Trebuchet MS"/>
              </a:rPr>
              <a:t>usuario</a:t>
            </a:r>
            <a:r>
              <a:rPr spc="-5" dirty="0">
                <a:latin typeface="Trebuchet MS"/>
                <a:cs typeface="Trebuchet MS"/>
              </a:rPr>
              <a:t>.</a:t>
            </a:r>
            <a:r>
              <a:rPr spc="-5" dirty="0">
                <a:solidFill>
                  <a:srgbClr val="FF0000"/>
                </a:solidFill>
                <a:latin typeface="Trebuchet MS"/>
                <a:cs typeface="Trebuchet MS"/>
              </a:rPr>
              <a:t>find</a:t>
            </a:r>
            <a:r>
              <a:rPr spc="-5" dirty="0">
                <a:latin typeface="Trebuchet MS"/>
                <a:cs typeface="Trebuchet MS"/>
              </a:rPr>
              <a:t>({</a:t>
            </a:r>
            <a:r>
              <a:rPr spc="-5" dirty="0">
                <a:solidFill>
                  <a:srgbClr val="00B050"/>
                </a:solidFill>
                <a:latin typeface="Trebuchet MS"/>
                <a:cs typeface="Trebuchet MS"/>
              </a:rPr>
              <a:t>nombre:</a:t>
            </a:r>
            <a:r>
              <a:rPr spc="-10" dirty="0">
                <a:solidFill>
                  <a:srgbClr val="00B050"/>
                </a:solidFill>
                <a:latin typeface="Trebuchet MS"/>
                <a:cs typeface="Trebuchet MS"/>
              </a:rPr>
              <a:t> “Peter”</a:t>
            </a:r>
            <a:r>
              <a:rPr spc="-10" dirty="0">
                <a:latin typeface="Trebuchet MS"/>
                <a:cs typeface="Trebuchet MS"/>
              </a:rPr>
              <a:t>})</a:t>
            </a:r>
            <a:endParaRPr>
              <a:latin typeface="Trebuchet MS"/>
              <a:cs typeface="Trebuchet MS"/>
            </a:endParaRPr>
          </a:p>
        </p:txBody>
      </p:sp>
      <p:sp>
        <p:nvSpPr>
          <p:cNvPr id="11" name="object 11"/>
          <p:cNvSpPr txBox="1"/>
          <p:nvPr/>
        </p:nvSpPr>
        <p:spPr>
          <a:xfrm>
            <a:off x="2300475" y="4184396"/>
            <a:ext cx="8065134" cy="348172"/>
          </a:xfrm>
          <a:prstGeom prst="rect">
            <a:avLst/>
          </a:prstGeom>
          <a:solidFill>
            <a:srgbClr val="FFFFFF"/>
          </a:solidFill>
          <a:ln w="12700">
            <a:solidFill>
              <a:srgbClr val="B340A9"/>
            </a:solidFill>
          </a:ln>
        </p:spPr>
        <p:txBody>
          <a:bodyPr vert="horz" wrap="square" lIns="0" tIns="70485" rIns="0" bIns="0" rtlCol="0">
            <a:spAutoFit/>
          </a:bodyPr>
          <a:lstStyle/>
          <a:p>
            <a:pPr algn="ctr">
              <a:spcBef>
                <a:spcPts val="555"/>
              </a:spcBef>
            </a:pPr>
            <a:r>
              <a:rPr spc="-5" dirty="0">
                <a:latin typeface="Trebuchet MS"/>
                <a:cs typeface="Trebuchet MS"/>
              </a:rPr>
              <a:t>db.</a:t>
            </a:r>
            <a:r>
              <a:rPr spc="-5" dirty="0">
                <a:solidFill>
                  <a:srgbClr val="0070C0"/>
                </a:solidFill>
                <a:latin typeface="Trebuchet MS"/>
                <a:cs typeface="Trebuchet MS"/>
              </a:rPr>
              <a:t>usuario</a:t>
            </a:r>
            <a:r>
              <a:rPr spc="-5" dirty="0">
                <a:latin typeface="Trebuchet MS"/>
                <a:cs typeface="Trebuchet MS"/>
              </a:rPr>
              <a:t>.</a:t>
            </a:r>
            <a:r>
              <a:rPr spc="-5" dirty="0">
                <a:solidFill>
                  <a:srgbClr val="FF0000"/>
                </a:solidFill>
                <a:latin typeface="Trebuchet MS"/>
                <a:cs typeface="Trebuchet MS"/>
              </a:rPr>
              <a:t>find</a:t>
            </a:r>
            <a:r>
              <a:rPr spc="-5" dirty="0">
                <a:latin typeface="Trebuchet MS"/>
                <a:cs typeface="Trebuchet MS"/>
              </a:rPr>
              <a:t>({</a:t>
            </a:r>
            <a:r>
              <a:rPr spc="-5" dirty="0">
                <a:solidFill>
                  <a:srgbClr val="00B050"/>
                </a:solidFill>
                <a:latin typeface="Trebuchet MS"/>
                <a:cs typeface="Trebuchet MS"/>
              </a:rPr>
              <a:t>cp:</a:t>
            </a:r>
            <a:r>
              <a:rPr spc="-10" dirty="0">
                <a:solidFill>
                  <a:srgbClr val="00B050"/>
                </a:solidFill>
                <a:latin typeface="Trebuchet MS"/>
                <a:cs typeface="Trebuchet MS"/>
              </a:rPr>
              <a:t> </a:t>
            </a:r>
            <a:r>
              <a:rPr dirty="0">
                <a:solidFill>
                  <a:srgbClr val="00B050"/>
                </a:solidFill>
                <a:latin typeface="Trebuchet MS"/>
                <a:cs typeface="Trebuchet MS"/>
              </a:rPr>
              <a:t>“39005”</a:t>
            </a:r>
            <a:r>
              <a:rPr dirty="0">
                <a:latin typeface="Trebuchet MS"/>
                <a:cs typeface="Trebuchet MS"/>
              </a:rPr>
              <a:t>})</a:t>
            </a:r>
            <a:endParaRPr>
              <a:latin typeface="Trebuchet MS"/>
              <a:cs typeface="Trebuchet MS"/>
            </a:endParaRPr>
          </a:p>
        </p:txBody>
      </p:sp>
      <p:sp>
        <p:nvSpPr>
          <p:cNvPr id="12" name="object 12"/>
          <p:cNvSpPr txBox="1"/>
          <p:nvPr/>
        </p:nvSpPr>
        <p:spPr>
          <a:xfrm>
            <a:off x="2274959" y="5074285"/>
            <a:ext cx="8039907" cy="587339"/>
          </a:xfrm>
          <a:prstGeom prst="rect">
            <a:avLst/>
          </a:prstGeom>
          <a:solidFill>
            <a:srgbClr val="FFFFFF"/>
          </a:solidFill>
          <a:ln w="12700">
            <a:solidFill>
              <a:srgbClr val="B340A9"/>
            </a:solidFill>
          </a:ln>
        </p:spPr>
        <p:txBody>
          <a:bodyPr vert="horz" wrap="square" lIns="0" tIns="33019" rIns="0" bIns="0" rtlCol="0">
            <a:spAutoFit/>
          </a:bodyPr>
          <a:lstStyle/>
          <a:p>
            <a:pPr algn="ctr">
              <a:spcBef>
                <a:spcPts val="259"/>
              </a:spcBef>
            </a:pPr>
            <a:r>
              <a:rPr spc="-5" dirty="0">
                <a:latin typeface="Trebuchet MS"/>
                <a:cs typeface="Trebuchet MS"/>
              </a:rPr>
              <a:t>db.</a:t>
            </a:r>
            <a:r>
              <a:rPr spc="-5" dirty="0">
                <a:solidFill>
                  <a:srgbClr val="0070C0"/>
                </a:solidFill>
                <a:latin typeface="Trebuchet MS"/>
                <a:cs typeface="Trebuchet MS"/>
              </a:rPr>
              <a:t>usuario</a:t>
            </a:r>
            <a:r>
              <a:rPr spc="-5" dirty="0">
                <a:latin typeface="Trebuchet MS"/>
                <a:cs typeface="Trebuchet MS"/>
              </a:rPr>
              <a:t>.</a:t>
            </a:r>
            <a:r>
              <a:rPr spc="-5" dirty="0">
                <a:solidFill>
                  <a:srgbClr val="FF0000"/>
                </a:solidFill>
                <a:latin typeface="Trebuchet MS"/>
                <a:cs typeface="Trebuchet MS"/>
              </a:rPr>
              <a:t>find</a:t>
            </a:r>
            <a:r>
              <a:rPr spc="-5" dirty="0">
                <a:latin typeface="Trebuchet MS"/>
                <a:cs typeface="Trebuchet MS"/>
              </a:rPr>
              <a:t>({$or: [{</a:t>
            </a:r>
            <a:r>
              <a:rPr spc="-5" dirty="0">
                <a:solidFill>
                  <a:srgbClr val="00B050"/>
                </a:solidFill>
                <a:latin typeface="Trebuchet MS"/>
                <a:cs typeface="Trebuchet MS"/>
              </a:rPr>
              <a:t>telefono1: </a:t>
            </a:r>
            <a:r>
              <a:rPr dirty="0">
                <a:solidFill>
                  <a:srgbClr val="00B050"/>
                </a:solidFill>
                <a:latin typeface="Trebuchet MS"/>
                <a:cs typeface="Trebuchet MS"/>
              </a:rPr>
              <a:t>“111111111”</a:t>
            </a:r>
            <a:r>
              <a:rPr dirty="0">
                <a:latin typeface="Trebuchet MS"/>
                <a:cs typeface="Trebuchet MS"/>
              </a:rPr>
              <a:t>}, </a:t>
            </a:r>
            <a:r>
              <a:rPr spc="-5" dirty="0">
                <a:latin typeface="Trebuchet MS"/>
                <a:cs typeface="Trebuchet MS"/>
              </a:rPr>
              <a:t>{</a:t>
            </a:r>
            <a:r>
              <a:rPr spc="-5" dirty="0">
                <a:solidFill>
                  <a:srgbClr val="00B050"/>
                </a:solidFill>
                <a:latin typeface="Trebuchet MS"/>
                <a:cs typeface="Trebuchet MS"/>
              </a:rPr>
              <a:t>telefono2:</a:t>
            </a:r>
            <a:r>
              <a:rPr spc="75" dirty="0">
                <a:solidFill>
                  <a:srgbClr val="00B050"/>
                </a:solidFill>
                <a:latin typeface="Trebuchet MS"/>
                <a:cs typeface="Trebuchet MS"/>
              </a:rPr>
              <a:t> </a:t>
            </a:r>
            <a:r>
              <a:rPr dirty="0">
                <a:solidFill>
                  <a:srgbClr val="00B050"/>
                </a:solidFill>
                <a:latin typeface="Trebuchet MS"/>
                <a:cs typeface="Trebuchet MS"/>
              </a:rPr>
              <a:t>“111111111”</a:t>
            </a:r>
            <a:r>
              <a:rPr dirty="0">
                <a:latin typeface="Trebuchet MS"/>
                <a:cs typeface="Trebuchet MS"/>
              </a:rPr>
              <a:t>},</a:t>
            </a:r>
          </a:p>
          <a:p>
            <a:pPr algn="ctr">
              <a:spcBef>
                <a:spcPts val="5"/>
              </a:spcBef>
            </a:pPr>
            <a:r>
              <a:rPr dirty="0">
                <a:latin typeface="Trebuchet MS"/>
                <a:cs typeface="Trebuchet MS"/>
              </a:rPr>
              <a:t>…</a:t>
            </a:r>
            <a:r>
              <a:rPr spc="-10" dirty="0">
                <a:latin typeface="Trebuchet MS"/>
                <a:cs typeface="Trebuchet MS"/>
              </a:rPr>
              <a:t> </a:t>
            </a:r>
            <a:r>
              <a:rPr dirty="0">
                <a:latin typeface="Trebuchet MS"/>
                <a:cs typeface="Trebuchet MS"/>
              </a:rPr>
              <a:t>]})</a:t>
            </a:r>
          </a:p>
        </p:txBody>
      </p:sp>
      <p:sp>
        <p:nvSpPr>
          <p:cNvPr id="13" name="object 13"/>
          <p:cNvSpPr txBox="1"/>
          <p:nvPr/>
        </p:nvSpPr>
        <p:spPr>
          <a:xfrm>
            <a:off x="2300474" y="6253527"/>
            <a:ext cx="8044180" cy="541655"/>
          </a:xfrm>
          <a:prstGeom prst="rect">
            <a:avLst/>
          </a:prstGeom>
          <a:solidFill>
            <a:srgbClr val="FFFFFF"/>
          </a:solidFill>
          <a:ln w="12700">
            <a:solidFill>
              <a:srgbClr val="B340A9"/>
            </a:solidFill>
          </a:ln>
        </p:spPr>
        <p:txBody>
          <a:bodyPr vert="horz" wrap="square" lIns="0" tIns="0" rIns="0" bIns="0" rtlCol="0">
            <a:spAutoFit/>
          </a:bodyPr>
          <a:lstStyle/>
          <a:p>
            <a:pPr marL="1463040">
              <a:lnSpc>
                <a:spcPts val="2065"/>
              </a:lnSpc>
            </a:pPr>
            <a:r>
              <a:rPr spc="-5" dirty="0">
                <a:latin typeface="Trebuchet MS"/>
                <a:cs typeface="Trebuchet MS"/>
              </a:rPr>
              <a:t>db.</a:t>
            </a:r>
            <a:r>
              <a:rPr spc="-5" dirty="0">
                <a:solidFill>
                  <a:srgbClr val="0070C0"/>
                </a:solidFill>
                <a:latin typeface="Trebuchet MS"/>
                <a:cs typeface="Trebuchet MS"/>
              </a:rPr>
              <a:t>usuario</a:t>
            </a:r>
            <a:r>
              <a:rPr spc="-5" dirty="0">
                <a:latin typeface="Trebuchet MS"/>
                <a:cs typeface="Trebuchet MS"/>
              </a:rPr>
              <a:t>.</a:t>
            </a:r>
            <a:r>
              <a:rPr spc="-5" dirty="0">
                <a:solidFill>
                  <a:srgbClr val="FF0000"/>
                </a:solidFill>
                <a:latin typeface="Trebuchet MS"/>
                <a:cs typeface="Trebuchet MS"/>
              </a:rPr>
              <a:t>find</a:t>
            </a:r>
            <a:r>
              <a:rPr spc="-5" dirty="0">
                <a:solidFill>
                  <a:srgbClr val="00B050"/>
                </a:solidFill>
                <a:latin typeface="Trebuchet MS"/>
                <a:cs typeface="Trebuchet MS"/>
              </a:rPr>
              <a:t>({cp: </a:t>
            </a:r>
            <a:r>
              <a:rPr dirty="0">
                <a:solidFill>
                  <a:srgbClr val="00B050"/>
                </a:solidFill>
                <a:latin typeface="Trebuchet MS"/>
                <a:cs typeface="Trebuchet MS"/>
              </a:rPr>
              <a:t>{$gte: “39005”}},{nombre_usuario:</a:t>
            </a:r>
            <a:r>
              <a:rPr spc="-20" dirty="0">
                <a:solidFill>
                  <a:srgbClr val="00B050"/>
                </a:solidFill>
                <a:latin typeface="Trebuchet MS"/>
                <a:cs typeface="Trebuchet MS"/>
              </a:rPr>
              <a:t> </a:t>
            </a:r>
            <a:r>
              <a:rPr dirty="0">
                <a:solidFill>
                  <a:srgbClr val="00B050"/>
                </a:solidFill>
                <a:latin typeface="Trebuchet MS"/>
                <a:cs typeface="Trebuchet MS"/>
              </a:rPr>
              <a:t>1,</a:t>
            </a:r>
            <a:endParaRPr>
              <a:latin typeface="Trebuchet MS"/>
              <a:cs typeface="Trebuchet MS"/>
            </a:endParaRPr>
          </a:p>
          <a:p>
            <a:pPr marL="1463040">
              <a:spcBef>
                <a:spcPts val="5"/>
              </a:spcBef>
            </a:pPr>
            <a:r>
              <a:rPr spc="-5" dirty="0">
                <a:solidFill>
                  <a:srgbClr val="00B050"/>
                </a:solidFill>
                <a:latin typeface="Trebuchet MS"/>
                <a:cs typeface="Trebuchet MS"/>
              </a:rPr>
              <a:t>cuenta_twitter: </a:t>
            </a:r>
            <a:r>
              <a:rPr dirty="0">
                <a:solidFill>
                  <a:srgbClr val="00B050"/>
                </a:solidFill>
                <a:latin typeface="Trebuchet MS"/>
                <a:cs typeface="Trebuchet MS"/>
              </a:rPr>
              <a:t>1,</a:t>
            </a:r>
            <a:r>
              <a:rPr spc="-10" dirty="0">
                <a:solidFill>
                  <a:srgbClr val="00B050"/>
                </a:solidFill>
                <a:latin typeface="Trebuchet MS"/>
                <a:cs typeface="Trebuchet MS"/>
              </a:rPr>
              <a:t> </a:t>
            </a:r>
            <a:r>
              <a:rPr dirty="0">
                <a:solidFill>
                  <a:srgbClr val="00B050"/>
                </a:solidFill>
                <a:latin typeface="Trebuchet MS"/>
                <a:cs typeface="Trebuchet MS"/>
              </a:rPr>
              <a:t>_id:0})</a:t>
            </a:r>
            <a:endParaRPr>
              <a:latin typeface="Trebuchet MS"/>
              <a:cs typeface="Trebuchet MS"/>
            </a:endParaRPr>
          </a:p>
        </p:txBody>
      </p:sp>
    </p:spTree>
    <p:extLst>
      <p:ext uri="{BB962C8B-B14F-4D97-AF65-F5344CB8AC3E}">
        <p14:creationId xmlns:p14="http://schemas.microsoft.com/office/powerpoint/2010/main" val="28742697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1" y="477258"/>
            <a:ext cx="6701671" cy="615425"/>
          </a:xfrm>
          <a:prstGeom prst="rect">
            <a:avLst/>
          </a:prstGeom>
        </p:spPr>
        <p:txBody>
          <a:bodyPr vert="horz" wrap="square" lIns="0" tIns="12700" rIns="0" bIns="0" rtlCol="0" anchor="ctr">
            <a:spAutoFit/>
          </a:bodyPr>
          <a:lstStyle/>
          <a:p>
            <a:pPr marL="12700">
              <a:spcBef>
                <a:spcPts val="100"/>
              </a:spcBef>
            </a:pPr>
            <a:r>
              <a:rPr sz="4400" dirty="0">
                <a:solidFill>
                  <a:schemeClr val="tx2"/>
                </a:solidFill>
                <a:latin typeface="+mj-lt"/>
                <a:cs typeface="+mj-cs"/>
              </a:rPr>
              <a:t>Modelo físico de usuarios</a:t>
            </a:r>
          </a:p>
        </p:txBody>
      </p:sp>
      <p:sp>
        <p:nvSpPr>
          <p:cNvPr id="4" name="object 4"/>
          <p:cNvSpPr txBox="1"/>
          <p:nvPr/>
        </p:nvSpPr>
        <p:spPr>
          <a:xfrm>
            <a:off x="1664702" y="1371601"/>
            <a:ext cx="7479298" cy="288605"/>
          </a:xfrm>
          <a:prstGeom prst="rect">
            <a:avLst/>
          </a:prstGeom>
        </p:spPr>
        <p:txBody>
          <a:bodyPr vert="horz" wrap="square" lIns="0" tIns="96520" rIns="0" bIns="0" rtlCol="0">
            <a:spAutoFit/>
          </a:bodyPr>
          <a:lstStyle/>
          <a:p>
            <a:pPr marL="241300" marR="5080" indent="-228600">
              <a:lnSpc>
                <a:spcPct val="69400"/>
              </a:lnSpc>
              <a:spcBef>
                <a:spcPts val="760"/>
              </a:spcBef>
              <a:buFont typeface="Arial"/>
              <a:buChar char="•"/>
              <a:tabLst>
                <a:tab pos="240665" algn="l"/>
                <a:tab pos="241300" algn="l"/>
              </a:tabLst>
            </a:pPr>
            <a:r>
              <a:rPr b="1" spc="-5" dirty="0">
                <a:latin typeface="Trebuchet MS"/>
                <a:cs typeface="Trebuchet MS"/>
              </a:rPr>
              <a:t>Opción 2</a:t>
            </a:r>
            <a:r>
              <a:rPr spc="-5" dirty="0">
                <a:latin typeface="Trebuchet MS"/>
                <a:cs typeface="Trebuchet MS"/>
              </a:rPr>
              <a:t>: teléfonos </a:t>
            </a:r>
            <a:r>
              <a:rPr dirty="0">
                <a:latin typeface="Trebuchet MS"/>
                <a:cs typeface="Trebuchet MS"/>
              </a:rPr>
              <a:t>en un </a:t>
            </a:r>
            <a:r>
              <a:rPr i="1" spc="-5" dirty="0">
                <a:latin typeface="Trebuchet MS"/>
                <a:cs typeface="Trebuchet MS"/>
              </a:rPr>
              <a:t>array</a:t>
            </a:r>
            <a:r>
              <a:rPr spc="-5" dirty="0">
                <a:latin typeface="Trebuchet MS"/>
                <a:cs typeface="Trebuchet MS"/>
              </a:rPr>
              <a:t>,  subdocumento para</a:t>
            </a:r>
            <a:r>
              <a:rPr spc="-15" dirty="0">
                <a:latin typeface="Trebuchet MS"/>
                <a:cs typeface="Trebuchet MS"/>
              </a:rPr>
              <a:t> </a:t>
            </a:r>
            <a:r>
              <a:rPr spc="-5" dirty="0">
                <a:latin typeface="Trebuchet MS"/>
                <a:cs typeface="Trebuchet MS"/>
              </a:rPr>
              <a:t>dirección.</a:t>
            </a:r>
            <a:endParaRPr dirty="0">
              <a:latin typeface="Trebuchet MS"/>
              <a:cs typeface="Trebuchet MS"/>
            </a:endParaRPr>
          </a:p>
        </p:txBody>
      </p:sp>
      <p:sp>
        <p:nvSpPr>
          <p:cNvPr id="5" name="object 5"/>
          <p:cNvSpPr txBox="1"/>
          <p:nvPr/>
        </p:nvSpPr>
        <p:spPr>
          <a:xfrm>
            <a:off x="1690798" y="2226515"/>
            <a:ext cx="4406900" cy="4317365"/>
          </a:xfrm>
          <a:prstGeom prst="rect">
            <a:avLst/>
          </a:prstGeom>
          <a:solidFill>
            <a:srgbClr val="FFFFFF"/>
          </a:solidFill>
          <a:ln w="12700">
            <a:solidFill>
              <a:srgbClr val="B340A9"/>
            </a:solidFill>
          </a:ln>
        </p:spPr>
        <p:txBody>
          <a:bodyPr vert="horz" wrap="square" lIns="0" tIns="5080" rIns="0" bIns="0" rtlCol="0">
            <a:spAutoFit/>
          </a:bodyPr>
          <a:lstStyle/>
          <a:p>
            <a:pPr>
              <a:spcBef>
                <a:spcPts val="40"/>
              </a:spcBef>
            </a:pPr>
            <a:endParaRPr sz="1950" dirty="0">
              <a:latin typeface="Times New Roman"/>
              <a:cs typeface="Times New Roman"/>
            </a:endParaRPr>
          </a:p>
          <a:p>
            <a:pPr marL="258445"/>
            <a:r>
              <a:rPr sz="1700" dirty="0">
                <a:latin typeface="Trebuchet MS"/>
                <a:cs typeface="Trebuchet MS"/>
              </a:rPr>
              <a:t>{</a:t>
            </a:r>
          </a:p>
          <a:p>
            <a:pPr marL="912494" marR="590550">
              <a:lnSpc>
                <a:spcPct val="118500"/>
              </a:lnSpc>
              <a:spcBef>
                <a:spcPts val="20"/>
              </a:spcBef>
            </a:pPr>
            <a:r>
              <a:rPr sz="1700" spc="-5" dirty="0">
                <a:solidFill>
                  <a:srgbClr val="0070C0"/>
                </a:solidFill>
                <a:latin typeface="Trebuchet MS"/>
                <a:cs typeface="Trebuchet MS"/>
              </a:rPr>
              <a:t>nombre_usuario: </a:t>
            </a:r>
            <a:r>
              <a:rPr sz="1700" spc="-5" dirty="0">
                <a:latin typeface="Trebuchet MS"/>
                <a:cs typeface="Trebuchet MS"/>
              </a:rPr>
              <a:t>'Frank_blog',  </a:t>
            </a:r>
            <a:r>
              <a:rPr sz="1700" spc="-5" dirty="0">
                <a:solidFill>
                  <a:srgbClr val="0070C0"/>
                </a:solidFill>
                <a:latin typeface="Trebuchet MS"/>
                <a:cs typeface="Trebuchet MS"/>
              </a:rPr>
              <a:t>nombre: </a:t>
            </a:r>
            <a:r>
              <a:rPr sz="1700" spc="-5" dirty="0">
                <a:latin typeface="Trebuchet MS"/>
                <a:cs typeface="Trebuchet MS"/>
              </a:rPr>
              <a:t>'Frank',  </a:t>
            </a:r>
            <a:r>
              <a:rPr sz="1700" spc="-5" dirty="0">
                <a:solidFill>
                  <a:srgbClr val="0070C0"/>
                </a:solidFill>
                <a:latin typeface="Trebuchet MS"/>
                <a:cs typeface="Trebuchet MS"/>
              </a:rPr>
              <a:t>cuenta_twitter:</a:t>
            </a:r>
            <a:r>
              <a:rPr sz="1700" spc="-20" dirty="0">
                <a:solidFill>
                  <a:srgbClr val="0070C0"/>
                </a:solidFill>
                <a:latin typeface="Trebuchet MS"/>
                <a:cs typeface="Trebuchet MS"/>
              </a:rPr>
              <a:t> </a:t>
            </a:r>
            <a:r>
              <a:rPr sz="1700" spc="-5" dirty="0">
                <a:latin typeface="Trebuchet MS"/>
                <a:cs typeface="Trebuchet MS"/>
              </a:rPr>
              <a:t>'Frank_USE',</a:t>
            </a:r>
            <a:endParaRPr sz="1700" dirty="0">
              <a:latin typeface="Trebuchet MS"/>
              <a:cs typeface="Trebuchet MS"/>
            </a:endParaRPr>
          </a:p>
          <a:p>
            <a:pPr marL="912494" marR="173355">
              <a:lnSpc>
                <a:spcPct val="119300"/>
              </a:lnSpc>
            </a:pPr>
            <a:r>
              <a:rPr sz="1700" spc="-5" dirty="0">
                <a:solidFill>
                  <a:srgbClr val="0070C0"/>
                </a:solidFill>
                <a:latin typeface="Trebuchet MS"/>
                <a:cs typeface="Trebuchet MS"/>
              </a:rPr>
              <a:t>descripcion: </a:t>
            </a:r>
            <a:r>
              <a:rPr sz="1700" spc="-5" dirty="0">
                <a:latin typeface="Trebuchet MS"/>
                <a:cs typeface="Trebuchet MS"/>
              </a:rPr>
              <a:t>'blogger aficionado',  </a:t>
            </a:r>
            <a:r>
              <a:rPr sz="1700" spc="-5" dirty="0">
                <a:solidFill>
                  <a:srgbClr val="0070C0"/>
                </a:solidFill>
                <a:latin typeface="Trebuchet MS"/>
                <a:cs typeface="Trebuchet MS"/>
              </a:rPr>
              <a:t>telefonos:</a:t>
            </a:r>
            <a:r>
              <a:rPr sz="1700" spc="-45" dirty="0">
                <a:solidFill>
                  <a:srgbClr val="0070C0"/>
                </a:solidFill>
                <a:latin typeface="Trebuchet MS"/>
                <a:cs typeface="Trebuchet MS"/>
              </a:rPr>
              <a:t> </a:t>
            </a:r>
            <a:r>
              <a:rPr sz="1700" spc="-5" dirty="0">
                <a:latin typeface="Trebuchet MS"/>
                <a:cs typeface="Trebuchet MS"/>
              </a:rPr>
              <a:t>['73128989',’43278944’]</a:t>
            </a:r>
            <a:endParaRPr sz="1700" dirty="0">
              <a:latin typeface="Trebuchet MS"/>
              <a:cs typeface="Trebuchet MS"/>
            </a:endParaRPr>
          </a:p>
          <a:p>
            <a:pPr marL="912494">
              <a:spcBef>
                <a:spcPts val="390"/>
              </a:spcBef>
            </a:pPr>
            <a:r>
              <a:rPr sz="1700" spc="-5" dirty="0">
                <a:solidFill>
                  <a:srgbClr val="0070C0"/>
                </a:solidFill>
                <a:latin typeface="Trebuchet MS"/>
                <a:cs typeface="Trebuchet MS"/>
              </a:rPr>
              <a:t>direccion:</a:t>
            </a:r>
            <a:r>
              <a:rPr sz="1700" spc="-5" dirty="0">
                <a:latin typeface="Trebuchet MS"/>
                <a:cs typeface="Trebuchet MS"/>
              </a:rPr>
              <a:t>{</a:t>
            </a:r>
            <a:endParaRPr sz="1700" dirty="0">
              <a:latin typeface="Trebuchet MS"/>
              <a:cs typeface="Trebuchet MS"/>
            </a:endParaRPr>
          </a:p>
          <a:p>
            <a:pPr marL="1826895" marR="140335">
              <a:lnSpc>
                <a:spcPct val="117700"/>
              </a:lnSpc>
              <a:spcBef>
                <a:spcPts val="35"/>
              </a:spcBef>
            </a:pPr>
            <a:r>
              <a:rPr sz="1700" spc="-5" dirty="0">
                <a:solidFill>
                  <a:srgbClr val="0070C0"/>
                </a:solidFill>
                <a:latin typeface="Trebuchet MS"/>
                <a:cs typeface="Trebuchet MS"/>
              </a:rPr>
              <a:t>calle: </a:t>
            </a:r>
            <a:r>
              <a:rPr sz="1700" spc="-85" dirty="0">
                <a:latin typeface="Trebuchet MS"/>
                <a:cs typeface="Trebuchet MS"/>
              </a:rPr>
              <a:t>'Av. </a:t>
            </a:r>
            <a:r>
              <a:rPr sz="1700" dirty="0">
                <a:latin typeface="Trebuchet MS"/>
                <a:cs typeface="Trebuchet MS"/>
              </a:rPr>
              <a:t>de </a:t>
            </a:r>
            <a:r>
              <a:rPr sz="1700" spc="-5" dirty="0">
                <a:latin typeface="Trebuchet MS"/>
                <a:cs typeface="Trebuchet MS"/>
              </a:rPr>
              <a:t>los Castros',  </a:t>
            </a:r>
            <a:r>
              <a:rPr sz="1700" spc="-5" dirty="0">
                <a:solidFill>
                  <a:srgbClr val="0070C0"/>
                </a:solidFill>
                <a:latin typeface="Trebuchet MS"/>
                <a:cs typeface="Trebuchet MS"/>
              </a:rPr>
              <a:t>numero: </a:t>
            </a:r>
            <a:r>
              <a:rPr sz="1700" spc="-5" dirty="0">
                <a:latin typeface="Trebuchet MS"/>
                <a:cs typeface="Trebuchet MS"/>
              </a:rPr>
              <a:t>'2256',</a:t>
            </a:r>
            <a:endParaRPr sz="1700" dirty="0">
              <a:latin typeface="Trebuchet MS"/>
              <a:cs typeface="Trebuchet MS"/>
            </a:endParaRPr>
          </a:p>
          <a:p>
            <a:pPr marL="1826895">
              <a:spcBef>
                <a:spcPts val="390"/>
              </a:spcBef>
            </a:pPr>
            <a:r>
              <a:rPr sz="1700" spc="-5" dirty="0">
                <a:solidFill>
                  <a:srgbClr val="0070C0"/>
                </a:solidFill>
                <a:latin typeface="Trebuchet MS"/>
                <a:cs typeface="Trebuchet MS"/>
              </a:rPr>
              <a:t>cp: </a:t>
            </a:r>
            <a:r>
              <a:rPr sz="1700" spc="-5" dirty="0">
                <a:latin typeface="Trebuchet MS"/>
                <a:cs typeface="Trebuchet MS"/>
              </a:rPr>
              <a:t>'39005',</a:t>
            </a:r>
            <a:endParaRPr sz="1700" dirty="0">
              <a:latin typeface="Trebuchet MS"/>
              <a:cs typeface="Trebuchet MS"/>
            </a:endParaRPr>
          </a:p>
          <a:p>
            <a:pPr marL="1826895">
              <a:spcBef>
                <a:spcPts val="395"/>
              </a:spcBef>
            </a:pPr>
            <a:r>
              <a:rPr sz="1700" spc="-5" dirty="0">
                <a:solidFill>
                  <a:srgbClr val="0070C0"/>
                </a:solidFill>
                <a:latin typeface="Trebuchet MS"/>
                <a:cs typeface="Trebuchet MS"/>
              </a:rPr>
              <a:t>ciudad:</a:t>
            </a:r>
            <a:r>
              <a:rPr sz="1700" spc="-10" dirty="0">
                <a:solidFill>
                  <a:srgbClr val="0070C0"/>
                </a:solidFill>
                <a:latin typeface="Trebuchet MS"/>
                <a:cs typeface="Trebuchet MS"/>
              </a:rPr>
              <a:t> </a:t>
            </a:r>
            <a:r>
              <a:rPr sz="1700" spc="-5" dirty="0">
                <a:latin typeface="Trebuchet MS"/>
                <a:cs typeface="Trebuchet MS"/>
              </a:rPr>
              <a:t>'Santander‘</a:t>
            </a:r>
            <a:endParaRPr sz="1700" dirty="0">
              <a:latin typeface="Trebuchet MS"/>
              <a:cs typeface="Trebuchet MS"/>
            </a:endParaRPr>
          </a:p>
          <a:p>
            <a:pPr marL="1826895">
              <a:spcBef>
                <a:spcPts val="395"/>
              </a:spcBef>
            </a:pPr>
            <a:r>
              <a:rPr sz="1700" dirty="0">
                <a:latin typeface="Trebuchet MS"/>
                <a:cs typeface="Trebuchet MS"/>
              </a:rPr>
              <a:t>}</a:t>
            </a:r>
          </a:p>
          <a:p>
            <a:pPr marL="258445">
              <a:spcBef>
                <a:spcPts val="390"/>
              </a:spcBef>
            </a:pPr>
            <a:r>
              <a:rPr sz="1700" dirty="0">
                <a:latin typeface="Trebuchet MS"/>
                <a:cs typeface="Trebuchet MS"/>
              </a:rPr>
              <a:t>}</a:t>
            </a:r>
          </a:p>
        </p:txBody>
      </p:sp>
      <p:grpSp>
        <p:nvGrpSpPr>
          <p:cNvPr id="6" name="object 6"/>
          <p:cNvGrpSpPr/>
          <p:nvPr/>
        </p:nvGrpSpPr>
        <p:grpSpPr>
          <a:xfrm>
            <a:off x="6100571" y="4094365"/>
            <a:ext cx="1080770" cy="449580"/>
            <a:chOff x="4576571" y="4094365"/>
            <a:chExt cx="1080770" cy="449580"/>
          </a:xfrm>
        </p:grpSpPr>
        <p:sp>
          <p:nvSpPr>
            <p:cNvPr id="7" name="object 7"/>
            <p:cNvSpPr/>
            <p:nvPr/>
          </p:nvSpPr>
          <p:spPr>
            <a:xfrm>
              <a:off x="4582921" y="4100715"/>
              <a:ext cx="1068070" cy="436880"/>
            </a:xfrm>
            <a:custGeom>
              <a:avLst/>
              <a:gdLst/>
              <a:ahLst/>
              <a:cxnLst/>
              <a:rect l="l" t="t" r="r" b="b"/>
              <a:pathLst>
                <a:path w="1068070" h="436879">
                  <a:moveTo>
                    <a:pt x="849541" y="0"/>
                  </a:moveTo>
                  <a:lnTo>
                    <a:pt x="849541" y="109181"/>
                  </a:lnTo>
                  <a:lnTo>
                    <a:pt x="0" y="109181"/>
                  </a:lnTo>
                  <a:lnTo>
                    <a:pt x="0" y="327545"/>
                  </a:lnTo>
                  <a:lnTo>
                    <a:pt x="849541" y="327545"/>
                  </a:lnTo>
                  <a:lnTo>
                    <a:pt x="849541" y="436727"/>
                  </a:lnTo>
                  <a:lnTo>
                    <a:pt x="1067904" y="218363"/>
                  </a:lnTo>
                  <a:lnTo>
                    <a:pt x="849541" y="0"/>
                  </a:lnTo>
                  <a:close/>
                </a:path>
              </a:pathLst>
            </a:custGeom>
            <a:solidFill>
              <a:srgbClr val="F35AE6"/>
            </a:solidFill>
          </p:spPr>
          <p:txBody>
            <a:bodyPr wrap="square" lIns="0" tIns="0" rIns="0" bIns="0" rtlCol="0"/>
            <a:lstStyle/>
            <a:p>
              <a:endParaRPr/>
            </a:p>
          </p:txBody>
        </p:sp>
        <p:sp>
          <p:nvSpPr>
            <p:cNvPr id="8" name="object 8"/>
            <p:cNvSpPr/>
            <p:nvPr/>
          </p:nvSpPr>
          <p:spPr>
            <a:xfrm>
              <a:off x="4582921" y="4100715"/>
              <a:ext cx="1068070" cy="436880"/>
            </a:xfrm>
            <a:custGeom>
              <a:avLst/>
              <a:gdLst/>
              <a:ahLst/>
              <a:cxnLst/>
              <a:rect l="l" t="t" r="r" b="b"/>
              <a:pathLst>
                <a:path w="1068070" h="436879">
                  <a:moveTo>
                    <a:pt x="0" y="109182"/>
                  </a:moveTo>
                  <a:lnTo>
                    <a:pt x="849537" y="109182"/>
                  </a:lnTo>
                  <a:lnTo>
                    <a:pt x="849537" y="0"/>
                  </a:lnTo>
                  <a:lnTo>
                    <a:pt x="1067900" y="218365"/>
                  </a:lnTo>
                  <a:lnTo>
                    <a:pt x="849537" y="436729"/>
                  </a:lnTo>
                  <a:lnTo>
                    <a:pt x="849537" y="327547"/>
                  </a:lnTo>
                  <a:lnTo>
                    <a:pt x="0" y="327547"/>
                  </a:lnTo>
                  <a:lnTo>
                    <a:pt x="0" y="109182"/>
                  </a:lnTo>
                  <a:close/>
                </a:path>
              </a:pathLst>
            </a:custGeom>
            <a:ln w="12700">
              <a:solidFill>
                <a:srgbClr val="B340A9"/>
              </a:solidFill>
            </a:ln>
          </p:spPr>
          <p:txBody>
            <a:bodyPr wrap="square" lIns="0" tIns="0" rIns="0" bIns="0" rtlCol="0"/>
            <a:lstStyle/>
            <a:p>
              <a:endParaRPr/>
            </a:p>
          </p:txBody>
        </p:sp>
      </p:grpSp>
      <p:sp>
        <p:nvSpPr>
          <p:cNvPr id="9" name="object 9"/>
          <p:cNvSpPr txBox="1"/>
          <p:nvPr/>
        </p:nvSpPr>
        <p:spPr>
          <a:xfrm>
            <a:off x="7259305" y="2508403"/>
            <a:ext cx="2999105" cy="3621504"/>
          </a:xfrm>
          <a:prstGeom prst="rect">
            <a:avLst/>
          </a:prstGeom>
        </p:spPr>
        <p:txBody>
          <a:bodyPr vert="horz" wrap="square" lIns="0" tIns="12700" rIns="0" bIns="0" rtlCol="0">
            <a:spAutoFit/>
          </a:bodyPr>
          <a:lstStyle/>
          <a:p>
            <a:pPr marL="12700" marR="6350" algn="just">
              <a:spcBef>
                <a:spcPts val="100"/>
              </a:spcBef>
            </a:pPr>
            <a:r>
              <a:rPr spc="-5" dirty="0">
                <a:latin typeface="Trebuchet MS"/>
                <a:cs typeface="Trebuchet MS"/>
              </a:rPr>
              <a:t>Índice sobre </a:t>
            </a:r>
            <a:r>
              <a:rPr i="1" dirty="0">
                <a:latin typeface="Trebuchet MS"/>
                <a:cs typeface="Trebuchet MS"/>
              </a:rPr>
              <a:t>Array</a:t>
            </a:r>
            <a:r>
              <a:rPr dirty="0">
                <a:latin typeface="Trebuchet MS"/>
                <a:cs typeface="Trebuchet MS"/>
              </a:rPr>
              <a:t>: </a:t>
            </a:r>
            <a:r>
              <a:rPr spc="-5" dirty="0">
                <a:latin typeface="Trebuchet MS"/>
                <a:cs typeface="Trebuchet MS"/>
              </a:rPr>
              <a:t>si este  crece mucho, puede </a:t>
            </a:r>
            <a:r>
              <a:rPr dirty="0">
                <a:latin typeface="Trebuchet MS"/>
                <a:cs typeface="Trebuchet MS"/>
              </a:rPr>
              <a:t>no ser  </a:t>
            </a:r>
            <a:r>
              <a:rPr spc="-5" dirty="0">
                <a:latin typeface="Trebuchet MS"/>
                <a:cs typeface="Trebuchet MS"/>
              </a:rPr>
              <a:t>efectivo.</a:t>
            </a:r>
            <a:endParaRPr dirty="0">
              <a:latin typeface="Trebuchet MS"/>
              <a:cs typeface="Trebuchet MS"/>
            </a:endParaRPr>
          </a:p>
          <a:p>
            <a:pPr>
              <a:spcBef>
                <a:spcPts val="35"/>
              </a:spcBef>
            </a:pPr>
            <a:endParaRPr sz="1850" dirty="0">
              <a:latin typeface="Trebuchet MS"/>
              <a:cs typeface="Trebuchet MS"/>
            </a:endParaRPr>
          </a:p>
          <a:p>
            <a:pPr marL="12700" marR="5080" algn="just"/>
            <a:r>
              <a:rPr spc="-5" dirty="0">
                <a:latin typeface="Trebuchet MS"/>
                <a:cs typeface="Trebuchet MS"/>
              </a:rPr>
              <a:t>Conceptualmente </a:t>
            </a:r>
            <a:r>
              <a:rPr dirty="0">
                <a:latin typeface="Trebuchet MS"/>
                <a:cs typeface="Trebuchet MS"/>
              </a:rPr>
              <a:t>mejora </a:t>
            </a:r>
            <a:r>
              <a:rPr spc="5" dirty="0">
                <a:latin typeface="Trebuchet MS"/>
                <a:cs typeface="Trebuchet MS"/>
              </a:rPr>
              <a:t>el  </a:t>
            </a:r>
            <a:r>
              <a:rPr spc="-5" dirty="0">
                <a:latin typeface="Trebuchet MS"/>
                <a:cs typeface="Trebuchet MS"/>
              </a:rPr>
              <a:t>diseño para almacenar </a:t>
            </a:r>
            <a:r>
              <a:rPr spc="-10" dirty="0">
                <a:latin typeface="Trebuchet MS"/>
                <a:cs typeface="Trebuchet MS"/>
              </a:rPr>
              <a:t>la  </a:t>
            </a:r>
            <a:r>
              <a:rPr spc="-5" dirty="0">
                <a:latin typeface="Trebuchet MS"/>
                <a:cs typeface="Trebuchet MS"/>
              </a:rPr>
              <a:t>dirección. El índice se puede  seguir creando sobre </a:t>
            </a:r>
            <a:r>
              <a:rPr spc="-120" dirty="0">
                <a:latin typeface="Trebuchet MS"/>
                <a:cs typeface="Trebuchet MS"/>
              </a:rPr>
              <a:t>CP. </a:t>
            </a:r>
            <a:r>
              <a:rPr dirty="0">
                <a:latin typeface="Trebuchet MS"/>
                <a:cs typeface="Trebuchet MS"/>
              </a:rPr>
              <a:t>No  hay </a:t>
            </a:r>
            <a:r>
              <a:rPr spc="-5" dirty="0">
                <a:latin typeface="Trebuchet MS"/>
                <a:cs typeface="Trebuchet MS"/>
              </a:rPr>
              <a:t>diferencia </a:t>
            </a:r>
            <a:r>
              <a:rPr dirty="0">
                <a:latin typeface="Trebuchet MS"/>
                <a:cs typeface="Trebuchet MS"/>
              </a:rPr>
              <a:t>en </a:t>
            </a:r>
            <a:r>
              <a:rPr spc="5" dirty="0">
                <a:latin typeface="Trebuchet MS"/>
                <a:cs typeface="Trebuchet MS"/>
              </a:rPr>
              <a:t>el  </a:t>
            </a:r>
            <a:r>
              <a:rPr spc="-5" dirty="0">
                <a:latin typeface="Trebuchet MS"/>
                <a:cs typeface="Trebuchet MS"/>
              </a:rPr>
              <a:t>rendimiento con </a:t>
            </a:r>
            <a:r>
              <a:rPr spc="-5" dirty="0" err="1">
                <a:latin typeface="Trebuchet MS"/>
                <a:cs typeface="Trebuchet MS"/>
              </a:rPr>
              <a:t>respecto</a:t>
            </a:r>
            <a:r>
              <a:rPr spc="70" dirty="0">
                <a:latin typeface="Trebuchet MS"/>
                <a:cs typeface="Trebuchet MS"/>
              </a:rPr>
              <a:t> </a:t>
            </a:r>
            <a:r>
              <a:rPr dirty="0">
                <a:latin typeface="Trebuchet MS"/>
                <a:cs typeface="Trebuchet MS"/>
              </a:rPr>
              <a:t>a</a:t>
            </a:r>
            <a:r>
              <a:rPr lang="es-ES" dirty="0">
                <a:latin typeface="Trebuchet MS"/>
                <a:cs typeface="Trebuchet MS"/>
              </a:rPr>
              <a:t> </a:t>
            </a:r>
            <a:r>
              <a:rPr lang="es-ES" dirty="0">
                <a:latin typeface="Trebuchet MS"/>
                <a:cs typeface="Trebuchet MS"/>
              </a:rPr>
              <a:t>crear el </a:t>
            </a:r>
            <a:r>
              <a:rPr lang="es-ES" spc="-5" dirty="0">
                <a:latin typeface="Trebuchet MS"/>
                <a:cs typeface="Trebuchet MS"/>
              </a:rPr>
              <a:t>índice  c</a:t>
            </a:r>
            <a:r>
              <a:rPr lang="es-ES" spc="5" dirty="0">
                <a:latin typeface="Trebuchet MS"/>
                <a:cs typeface="Trebuchet MS"/>
              </a:rPr>
              <a:t>am</a:t>
            </a:r>
            <a:r>
              <a:rPr lang="es-ES" spc="-5" dirty="0">
                <a:latin typeface="Trebuchet MS"/>
                <a:cs typeface="Trebuchet MS"/>
              </a:rPr>
              <a:t>p</a:t>
            </a:r>
            <a:r>
              <a:rPr lang="es-ES" dirty="0">
                <a:latin typeface="Trebuchet MS"/>
                <a:cs typeface="Trebuchet MS"/>
              </a:rPr>
              <a:t>o </a:t>
            </a:r>
            <a:r>
              <a:rPr lang="es-ES" spc="-5" dirty="0">
                <a:latin typeface="Trebuchet MS"/>
                <a:cs typeface="Trebuchet MS"/>
              </a:rPr>
              <a:t>f</a:t>
            </a:r>
            <a:r>
              <a:rPr lang="es-ES" spc="5" dirty="0">
                <a:latin typeface="Trebuchet MS"/>
                <a:cs typeface="Trebuchet MS"/>
              </a:rPr>
              <a:t>ue</a:t>
            </a:r>
            <a:r>
              <a:rPr lang="es-ES" dirty="0">
                <a:latin typeface="Trebuchet MS"/>
                <a:cs typeface="Trebuchet MS"/>
              </a:rPr>
              <a:t>ra </a:t>
            </a:r>
            <a:r>
              <a:rPr lang="es-ES" spc="-5" dirty="0">
                <a:latin typeface="Trebuchet MS"/>
                <a:cs typeface="Trebuchet MS"/>
              </a:rPr>
              <a:t>sob</a:t>
            </a:r>
            <a:r>
              <a:rPr lang="es-ES" dirty="0">
                <a:latin typeface="Trebuchet MS"/>
                <a:cs typeface="Trebuchet MS"/>
              </a:rPr>
              <a:t>re</a:t>
            </a:r>
            <a:r>
              <a:rPr lang="es-ES" dirty="0">
                <a:latin typeface="Trebuchet MS"/>
                <a:cs typeface="Trebuchet MS"/>
              </a:rPr>
              <a:t> </a:t>
            </a:r>
            <a:r>
              <a:rPr lang="es-ES" dirty="0">
                <a:latin typeface="Trebuchet MS"/>
                <a:cs typeface="Trebuchet MS"/>
              </a:rPr>
              <a:t>un </a:t>
            </a:r>
            <a:r>
              <a:rPr lang="es-ES" spc="-5" dirty="0">
                <a:latin typeface="Trebuchet MS"/>
                <a:cs typeface="Trebuchet MS"/>
              </a:rPr>
              <a:t>d</a:t>
            </a:r>
            <a:r>
              <a:rPr lang="es-ES" spc="5" dirty="0">
                <a:latin typeface="Trebuchet MS"/>
                <a:cs typeface="Trebuchet MS"/>
              </a:rPr>
              <a:t>e</a:t>
            </a:r>
            <a:r>
              <a:rPr lang="es-ES" dirty="0">
                <a:latin typeface="Trebuchet MS"/>
                <a:cs typeface="Trebuchet MS"/>
              </a:rPr>
              <a:t>l </a:t>
            </a:r>
            <a:r>
              <a:rPr lang="es-ES" spc="-5" dirty="0">
                <a:latin typeface="Trebuchet MS"/>
                <a:cs typeface="Trebuchet MS"/>
              </a:rPr>
              <a:t>subdocumento</a:t>
            </a:r>
            <a:endParaRPr lang="es-ES" dirty="0">
              <a:latin typeface="Trebuchet MS"/>
              <a:cs typeface="Trebuchet MS"/>
            </a:endParaRPr>
          </a:p>
          <a:p>
            <a:pPr marL="12700" marR="5080" algn="just"/>
            <a:endParaRPr dirty="0">
              <a:latin typeface="Trebuchet MS"/>
              <a:cs typeface="Trebuchet MS"/>
            </a:endParaRPr>
          </a:p>
        </p:txBody>
      </p:sp>
    </p:spTree>
    <p:extLst>
      <p:ext uri="{BB962C8B-B14F-4D97-AF65-F5344CB8AC3E}">
        <p14:creationId xmlns:p14="http://schemas.microsoft.com/office/powerpoint/2010/main" val="11083627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34781" y="685800"/>
            <a:ext cx="7847822" cy="689932"/>
          </a:xfrm>
          <a:prstGeom prst="rect">
            <a:avLst/>
          </a:prstGeom>
        </p:spPr>
        <p:txBody>
          <a:bodyPr vert="horz" wrap="square" lIns="0" tIns="12700" rIns="0" bIns="0" rtlCol="0" anchor="t">
            <a:spAutoFit/>
          </a:bodyPr>
          <a:lstStyle/>
          <a:p>
            <a:pPr marL="12700">
              <a:lnSpc>
                <a:spcPct val="100000"/>
              </a:lnSpc>
              <a:spcBef>
                <a:spcPts val="100"/>
              </a:spcBef>
            </a:pPr>
            <a:r>
              <a:rPr dirty="0"/>
              <a:t>Insertado de datos en</a:t>
            </a:r>
            <a:r>
              <a:rPr spc="-85" dirty="0"/>
              <a:t> </a:t>
            </a:r>
            <a:r>
              <a:rPr dirty="0"/>
              <a:t>usuarios</a:t>
            </a:r>
          </a:p>
        </p:txBody>
      </p:sp>
      <p:sp>
        <p:nvSpPr>
          <p:cNvPr id="4" name="object 4"/>
          <p:cNvSpPr txBox="1"/>
          <p:nvPr/>
        </p:nvSpPr>
        <p:spPr>
          <a:xfrm>
            <a:off x="2136140" y="2055457"/>
            <a:ext cx="5951220" cy="391160"/>
          </a:xfrm>
          <a:prstGeom prst="rect">
            <a:avLst/>
          </a:prstGeom>
        </p:spPr>
        <p:txBody>
          <a:bodyPr vert="horz" wrap="square" lIns="0" tIns="12700" rIns="0" bIns="0" rtlCol="0">
            <a:spAutoFit/>
          </a:bodyPr>
          <a:lstStyle/>
          <a:p>
            <a:pPr marL="241300" indent="-228600">
              <a:spcBef>
                <a:spcPts val="100"/>
              </a:spcBef>
              <a:buFont typeface="Arial"/>
              <a:buChar char="•"/>
              <a:tabLst>
                <a:tab pos="241300" algn="l"/>
              </a:tabLst>
            </a:pPr>
            <a:r>
              <a:rPr sz="2400" spc="-5" dirty="0">
                <a:latin typeface="Trebuchet MS"/>
                <a:cs typeface="Trebuchet MS"/>
              </a:rPr>
              <a:t>Insertemos algunos datos </a:t>
            </a:r>
            <a:r>
              <a:rPr sz="2400" dirty="0">
                <a:latin typeface="Trebuchet MS"/>
                <a:cs typeface="Trebuchet MS"/>
              </a:rPr>
              <a:t>en la</a:t>
            </a:r>
            <a:r>
              <a:rPr sz="2400" spc="25" dirty="0">
                <a:latin typeface="Trebuchet MS"/>
                <a:cs typeface="Trebuchet MS"/>
              </a:rPr>
              <a:t> </a:t>
            </a:r>
            <a:r>
              <a:rPr sz="2400" spc="-5" dirty="0">
                <a:latin typeface="Trebuchet MS"/>
                <a:cs typeface="Trebuchet MS"/>
              </a:rPr>
              <a:t>colección:</a:t>
            </a:r>
            <a:endParaRPr sz="2400">
              <a:latin typeface="Trebuchet MS"/>
              <a:cs typeface="Trebuchet MS"/>
            </a:endParaRPr>
          </a:p>
        </p:txBody>
      </p:sp>
      <p:sp>
        <p:nvSpPr>
          <p:cNvPr id="5" name="object 5"/>
          <p:cNvSpPr txBox="1"/>
          <p:nvPr/>
        </p:nvSpPr>
        <p:spPr>
          <a:xfrm>
            <a:off x="6155042" y="2743200"/>
            <a:ext cx="4356100" cy="3305392"/>
          </a:xfrm>
          <a:prstGeom prst="rect">
            <a:avLst/>
          </a:prstGeom>
          <a:solidFill>
            <a:srgbClr val="FFFFFF"/>
          </a:solidFill>
          <a:ln w="12700">
            <a:solidFill>
              <a:srgbClr val="B340A9"/>
            </a:solidFill>
          </a:ln>
        </p:spPr>
        <p:txBody>
          <a:bodyPr vert="horz" wrap="square" lIns="0" tIns="121285" rIns="0" bIns="0" rtlCol="0">
            <a:spAutoFit/>
          </a:bodyPr>
          <a:lstStyle/>
          <a:p>
            <a:pPr marL="71120">
              <a:lnSpc>
                <a:spcPts val="1910"/>
              </a:lnSpc>
              <a:spcBef>
                <a:spcPts val="955"/>
              </a:spcBef>
            </a:pPr>
            <a:r>
              <a:rPr sz="1600" spc="-5" dirty="0">
                <a:latin typeface="Trebuchet MS"/>
                <a:cs typeface="Trebuchet MS"/>
              </a:rPr>
              <a:t>db.usuario.insert({</a:t>
            </a:r>
            <a:endParaRPr sz="1600">
              <a:latin typeface="Trebuchet MS"/>
              <a:cs typeface="Trebuchet MS"/>
            </a:endParaRPr>
          </a:p>
          <a:p>
            <a:pPr marL="985519">
              <a:lnSpc>
                <a:spcPts val="1910"/>
              </a:lnSpc>
            </a:pPr>
            <a:r>
              <a:rPr sz="1600" spc="-5" dirty="0">
                <a:solidFill>
                  <a:srgbClr val="0070C0"/>
                </a:solidFill>
                <a:latin typeface="Trebuchet MS"/>
                <a:cs typeface="Trebuchet MS"/>
              </a:rPr>
              <a:t>nombre_usuario:</a:t>
            </a:r>
            <a:r>
              <a:rPr sz="1600" dirty="0">
                <a:solidFill>
                  <a:srgbClr val="0070C0"/>
                </a:solidFill>
                <a:latin typeface="Trebuchet MS"/>
                <a:cs typeface="Trebuchet MS"/>
              </a:rPr>
              <a:t> </a:t>
            </a:r>
            <a:r>
              <a:rPr sz="1600" spc="-10" dirty="0">
                <a:latin typeface="Trebuchet MS"/>
                <a:cs typeface="Trebuchet MS"/>
              </a:rPr>
              <a:t>'Peter_blog',</a:t>
            </a:r>
            <a:endParaRPr sz="1600">
              <a:latin typeface="Trebuchet MS"/>
              <a:cs typeface="Trebuchet MS"/>
            </a:endParaRPr>
          </a:p>
          <a:p>
            <a:pPr marL="985519" marR="1311275">
              <a:lnSpc>
                <a:spcPts val="1900"/>
              </a:lnSpc>
              <a:spcBef>
                <a:spcPts val="90"/>
              </a:spcBef>
            </a:pPr>
            <a:r>
              <a:rPr sz="1600" spc="-5" dirty="0">
                <a:solidFill>
                  <a:srgbClr val="0070C0"/>
                </a:solidFill>
                <a:latin typeface="Trebuchet MS"/>
                <a:cs typeface="Trebuchet MS"/>
              </a:rPr>
              <a:t>nombre: </a:t>
            </a:r>
            <a:r>
              <a:rPr sz="1600" spc="-15" dirty="0">
                <a:latin typeface="Trebuchet MS"/>
                <a:cs typeface="Trebuchet MS"/>
              </a:rPr>
              <a:t>'Peter',  </a:t>
            </a:r>
            <a:r>
              <a:rPr sz="1600" spc="-5" dirty="0">
                <a:solidFill>
                  <a:srgbClr val="0070C0"/>
                </a:solidFill>
                <a:latin typeface="Trebuchet MS"/>
                <a:cs typeface="Trebuchet MS"/>
              </a:rPr>
              <a:t>cuenta_twitter: </a:t>
            </a:r>
            <a:r>
              <a:rPr sz="1600" spc="-20" dirty="0">
                <a:latin typeface="Trebuchet MS"/>
                <a:cs typeface="Trebuchet MS"/>
              </a:rPr>
              <a:t>'Pete',</a:t>
            </a:r>
            <a:endParaRPr sz="1600">
              <a:latin typeface="Trebuchet MS"/>
              <a:cs typeface="Trebuchet MS"/>
            </a:endParaRPr>
          </a:p>
          <a:p>
            <a:pPr marL="985519" marR="364490">
              <a:lnSpc>
                <a:spcPts val="1930"/>
              </a:lnSpc>
              <a:spcBef>
                <a:spcPts val="10"/>
              </a:spcBef>
            </a:pPr>
            <a:r>
              <a:rPr sz="1600" spc="-5" dirty="0">
                <a:solidFill>
                  <a:srgbClr val="0070C0"/>
                </a:solidFill>
                <a:latin typeface="Trebuchet MS"/>
                <a:cs typeface="Trebuchet MS"/>
              </a:rPr>
              <a:t>descripcion: </a:t>
            </a:r>
            <a:r>
              <a:rPr sz="1600" spc="-5" dirty="0">
                <a:latin typeface="Trebuchet MS"/>
                <a:cs typeface="Trebuchet MS"/>
              </a:rPr>
              <a:t>'blogger aficionado',  </a:t>
            </a:r>
            <a:r>
              <a:rPr sz="1600" spc="-5" dirty="0">
                <a:solidFill>
                  <a:srgbClr val="0070C0"/>
                </a:solidFill>
                <a:latin typeface="Trebuchet MS"/>
                <a:cs typeface="Trebuchet MS"/>
              </a:rPr>
              <a:t>telefono1: </a:t>
            </a:r>
            <a:r>
              <a:rPr sz="1600" spc="-5" dirty="0">
                <a:latin typeface="Trebuchet MS"/>
                <a:cs typeface="Trebuchet MS"/>
              </a:rPr>
              <a:t>['808080',</a:t>
            </a:r>
            <a:r>
              <a:rPr sz="1600" spc="-20" dirty="0">
                <a:latin typeface="Trebuchet MS"/>
                <a:cs typeface="Trebuchet MS"/>
              </a:rPr>
              <a:t> </a:t>
            </a:r>
            <a:r>
              <a:rPr sz="1600" spc="-5" dirty="0">
                <a:latin typeface="Trebuchet MS"/>
                <a:cs typeface="Trebuchet MS"/>
              </a:rPr>
              <a:t>'4323424'],</a:t>
            </a:r>
            <a:endParaRPr sz="1600">
              <a:latin typeface="Trebuchet MS"/>
              <a:cs typeface="Trebuchet MS"/>
            </a:endParaRPr>
          </a:p>
          <a:p>
            <a:pPr marL="985519">
              <a:lnSpc>
                <a:spcPts val="1835"/>
              </a:lnSpc>
            </a:pPr>
            <a:r>
              <a:rPr sz="1600" spc="-5" dirty="0">
                <a:solidFill>
                  <a:srgbClr val="0070C0"/>
                </a:solidFill>
                <a:latin typeface="Trebuchet MS"/>
                <a:cs typeface="Trebuchet MS"/>
              </a:rPr>
              <a:t>direccion:</a:t>
            </a:r>
            <a:r>
              <a:rPr sz="1600" dirty="0">
                <a:solidFill>
                  <a:srgbClr val="0070C0"/>
                </a:solidFill>
                <a:latin typeface="Trebuchet MS"/>
                <a:cs typeface="Trebuchet MS"/>
              </a:rPr>
              <a:t> </a:t>
            </a:r>
            <a:r>
              <a:rPr sz="1600" dirty="0">
                <a:latin typeface="Trebuchet MS"/>
                <a:cs typeface="Trebuchet MS"/>
              </a:rPr>
              <a:t>{</a:t>
            </a:r>
            <a:endParaRPr sz="1600">
              <a:latin typeface="Trebuchet MS"/>
              <a:cs typeface="Trebuchet MS"/>
            </a:endParaRPr>
          </a:p>
          <a:p>
            <a:pPr marL="1480820" marR="572135">
              <a:lnSpc>
                <a:spcPts val="1900"/>
              </a:lnSpc>
              <a:spcBef>
                <a:spcPts val="95"/>
              </a:spcBef>
            </a:pPr>
            <a:r>
              <a:rPr sz="1600" spc="-5" dirty="0">
                <a:solidFill>
                  <a:srgbClr val="0070C0"/>
                </a:solidFill>
                <a:latin typeface="Trebuchet MS"/>
                <a:cs typeface="Trebuchet MS"/>
              </a:rPr>
              <a:t>calle: </a:t>
            </a:r>
            <a:r>
              <a:rPr sz="1600" spc="-80" dirty="0">
                <a:latin typeface="Trebuchet MS"/>
                <a:cs typeface="Trebuchet MS"/>
              </a:rPr>
              <a:t>'Av. </a:t>
            </a:r>
            <a:r>
              <a:rPr sz="1600" spc="-5" dirty="0">
                <a:latin typeface="Trebuchet MS"/>
                <a:cs typeface="Trebuchet MS"/>
              </a:rPr>
              <a:t>de </a:t>
            </a:r>
            <a:r>
              <a:rPr sz="1600" dirty="0">
                <a:latin typeface="Trebuchet MS"/>
                <a:cs typeface="Trebuchet MS"/>
              </a:rPr>
              <a:t>los </a:t>
            </a:r>
            <a:r>
              <a:rPr sz="1600" spc="-5" dirty="0">
                <a:latin typeface="Trebuchet MS"/>
                <a:cs typeface="Trebuchet MS"/>
              </a:rPr>
              <a:t>Castros',  </a:t>
            </a:r>
            <a:r>
              <a:rPr sz="1600" spc="-5" dirty="0">
                <a:solidFill>
                  <a:srgbClr val="0070C0"/>
                </a:solidFill>
                <a:latin typeface="Trebuchet MS"/>
                <a:cs typeface="Trebuchet MS"/>
              </a:rPr>
              <a:t>numero:</a:t>
            </a:r>
            <a:r>
              <a:rPr sz="1600" dirty="0">
                <a:solidFill>
                  <a:srgbClr val="0070C0"/>
                </a:solidFill>
                <a:latin typeface="Trebuchet MS"/>
                <a:cs typeface="Trebuchet MS"/>
              </a:rPr>
              <a:t> </a:t>
            </a:r>
            <a:r>
              <a:rPr sz="1600" spc="-10" dirty="0">
                <a:latin typeface="Trebuchet MS"/>
                <a:cs typeface="Trebuchet MS"/>
              </a:rPr>
              <a:t>'289s',</a:t>
            </a:r>
            <a:endParaRPr sz="1600">
              <a:latin typeface="Trebuchet MS"/>
              <a:cs typeface="Trebuchet MS"/>
            </a:endParaRPr>
          </a:p>
          <a:p>
            <a:pPr marL="1480820">
              <a:lnSpc>
                <a:spcPts val="1875"/>
              </a:lnSpc>
            </a:pPr>
            <a:r>
              <a:rPr sz="1600" spc="-5" dirty="0">
                <a:solidFill>
                  <a:srgbClr val="0070C0"/>
                </a:solidFill>
                <a:latin typeface="Trebuchet MS"/>
                <a:cs typeface="Trebuchet MS"/>
              </a:rPr>
              <a:t>cp:</a:t>
            </a:r>
            <a:r>
              <a:rPr sz="1600" dirty="0">
                <a:solidFill>
                  <a:srgbClr val="0070C0"/>
                </a:solidFill>
                <a:latin typeface="Trebuchet MS"/>
                <a:cs typeface="Trebuchet MS"/>
              </a:rPr>
              <a:t> </a:t>
            </a:r>
            <a:r>
              <a:rPr sz="1600" spc="-10" dirty="0">
                <a:latin typeface="Trebuchet MS"/>
                <a:cs typeface="Trebuchet MS"/>
              </a:rPr>
              <a:t>'39005',</a:t>
            </a:r>
            <a:endParaRPr sz="1600">
              <a:latin typeface="Trebuchet MS"/>
              <a:cs typeface="Trebuchet MS"/>
            </a:endParaRPr>
          </a:p>
          <a:p>
            <a:pPr marL="1480820">
              <a:lnSpc>
                <a:spcPts val="1910"/>
              </a:lnSpc>
              <a:spcBef>
                <a:spcPts val="10"/>
              </a:spcBef>
            </a:pPr>
            <a:r>
              <a:rPr sz="1600" spc="-5" dirty="0">
                <a:solidFill>
                  <a:srgbClr val="0070C0"/>
                </a:solidFill>
                <a:latin typeface="Trebuchet MS"/>
                <a:cs typeface="Trebuchet MS"/>
              </a:rPr>
              <a:t>ciudad: </a:t>
            </a:r>
            <a:r>
              <a:rPr sz="1600" spc="-5" dirty="0">
                <a:latin typeface="Trebuchet MS"/>
                <a:cs typeface="Trebuchet MS"/>
              </a:rPr>
              <a:t>'Santander'</a:t>
            </a:r>
            <a:endParaRPr sz="1600">
              <a:latin typeface="Trebuchet MS"/>
              <a:cs typeface="Trebuchet MS"/>
            </a:endParaRPr>
          </a:p>
          <a:p>
            <a:pPr marL="985519">
              <a:lnSpc>
                <a:spcPts val="1910"/>
              </a:lnSpc>
            </a:pPr>
            <a:r>
              <a:rPr sz="1600" dirty="0">
                <a:latin typeface="Trebuchet MS"/>
                <a:cs typeface="Trebuchet MS"/>
              </a:rPr>
              <a:t>}</a:t>
            </a:r>
            <a:endParaRPr sz="1600">
              <a:latin typeface="Trebuchet MS"/>
              <a:cs typeface="Trebuchet MS"/>
            </a:endParaRPr>
          </a:p>
          <a:p>
            <a:pPr marL="71120">
              <a:spcBef>
                <a:spcPts val="15"/>
              </a:spcBef>
            </a:pPr>
            <a:r>
              <a:rPr sz="1600" dirty="0">
                <a:latin typeface="Trebuchet MS"/>
                <a:cs typeface="Trebuchet MS"/>
              </a:rPr>
              <a:t>})</a:t>
            </a:r>
            <a:endParaRPr sz="1600">
              <a:latin typeface="Trebuchet MS"/>
              <a:cs typeface="Trebuchet MS"/>
            </a:endParaRPr>
          </a:p>
        </p:txBody>
      </p:sp>
      <p:sp>
        <p:nvSpPr>
          <p:cNvPr id="6" name="object 6"/>
          <p:cNvSpPr txBox="1"/>
          <p:nvPr/>
        </p:nvSpPr>
        <p:spPr>
          <a:xfrm>
            <a:off x="1558448" y="2743201"/>
            <a:ext cx="4500245" cy="3254737"/>
          </a:xfrm>
          <a:prstGeom prst="rect">
            <a:avLst/>
          </a:prstGeom>
          <a:solidFill>
            <a:srgbClr val="FFFFFF"/>
          </a:solidFill>
          <a:ln w="12700">
            <a:solidFill>
              <a:srgbClr val="B340A9"/>
            </a:solidFill>
          </a:ln>
        </p:spPr>
        <p:txBody>
          <a:bodyPr vert="horz" wrap="square" lIns="0" tIns="71120" rIns="0" bIns="0" rtlCol="0">
            <a:spAutoFit/>
          </a:bodyPr>
          <a:lstStyle/>
          <a:p>
            <a:pPr marL="91440">
              <a:lnSpc>
                <a:spcPts val="1910"/>
              </a:lnSpc>
              <a:spcBef>
                <a:spcPts val="560"/>
              </a:spcBef>
            </a:pPr>
            <a:r>
              <a:rPr sz="1600" spc="-5" dirty="0">
                <a:latin typeface="Trebuchet MS"/>
                <a:cs typeface="Trebuchet MS"/>
              </a:rPr>
              <a:t>db.usuario.insert({</a:t>
            </a:r>
            <a:endParaRPr sz="1600">
              <a:latin typeface="Trebuchet MS"/>
              <a:cs typeface="Trebuchet MS"/>
            </a:endParaRPr>
          </a:p>
          <a:p>
            <a:pPr marL="1005840">
              <a:lnSpc>
                <a:spcPts val="1910"/>
              </a:lnSpc>
            </a:pPr>
            <a:r>
              <a:rPr sz="1600" spc="-5" dirty="0">
                <a:solidFill>
                  <a:srgbClr val="0070C0"/>
                </a:solidFill>
                <a:latin typeface="Trebuchet MS"/>
                <a:cs typeface="Trebuchet MS"/>
              </a:rPr>
              <a:t>nombre_usuario:</a:t>
            </a:r>
            <a:r>
              <a:rPr sz="1600" dirty="0">
                <a:solidFill>
                  <a:srgbClr val="0070C0"/>
                </a:solidFill>
                <a:latin typeface="Trebuchet MS"/>
                <a:cs typeface="Trebuchet MS"/>
              </a:rPr>
              <a:t> </a:t>
            </a:r>
            <a:r>
              <a:rPr sz="1600" spc="-5" dirty="0">
                <a:latin typeface="Trebuchet MS"/>
                <a:cs typeface="Trebuchet MS"/>
              </a:rPr>
              <a:t>'Frank_blog',</a:t>
            </a:r>
            <a:endParaRPr sz="1600">
              <a:latin typeface="Trebuchet MS"/>
              <a:cs typeface="Trebuchet MS"/>
            </a:endParaRPr>
          </a:p>
          <a:p>
            <a:pPr marL="1005840" marR="878840">
              <a:lnSpc>
                <a:spcPts val="1900"/>
              </a:lnSpc>
              <a:spcBef>
                <a:spcPts val="95"/>
              </a:spcBef>
            </a:pPr>
            <a:r>
              <a:rPr sz="1600" spc="-5" dirty="0">
                <a:solidFill>
                  <a:srgbClr val="0070C0"/>
                </a:solidFill>
                <a:latin typeface="Trebuchet MS"/>
                <a:cs typeface="Trebuchet MS"/>
              </a:rPr>
              <a:t>nombre: </a:t>
            </a:r>
            <a:r>
              <a:rPr sz="1600" spc="-5" dirty="0">
                <a:latin typeface="Trebuchet MS"/>
                <a:cs typeface="Trebuchet MS"/>
              </a:rPr>
              <a:t>'Frank',  </a:t>
            </a:r>
            <a:r>
              <a:rPr sz="1600" spc="-5" dirty="0">
                <a:solidFill>
                  <a:srgbClr val="0070C0"/>
                </a:solidFill>
                <a:latin typeface="Trebuchet MS"/>
                <a:cs typeface="Trebuchet MS"/>
              </a:rPr>
              <a:t>cuenta_twitter:</a:t>
            </a:r>
            <a:r>
              <a:rPr sz="1600" spc="-15" dirty="0">
                <a:solidFill>
                  <a:srgbClr val="0070C0"/>
                </a:solidFill>
                <a:latin typeface="Trebuchet MS"/>
                <a:cs typeface="Trebuchet MS"/>
              </a:rPr>
              <a:t> </a:t>
            </a:r>
            <a:r>
              <a:rPr sz="1600" spc="-5" dirty="0">
                <a:latin typeface="Trebuchet MS"/>
                <a:cs typeface="Trebuchet MS"/>
              </a:rPr>
              <a:t>'Frank_USA',</a:t>
            </a:r>
            <a:endParaRPr sz="1600">
              <a:latin typeface="Trebuchet MS"/>
              <a:cs typeface="Trebuchet MS"/>
            </a:endParaRPr>
          </a:p>
          <a:p>
            <a:pPr marL="1005840" marR="180340">
              <a:lnSpc>
                <a:spcPts val="1930"/>
              </a:lnSpc>
              <a:spcBef>
                <a:spcPts val="10"/>
              </a:spcBef>
            </a:pPr>
            <a:r>
              <a:rPr sz="1600" spc="-5" dirty="0">
                <a:solidFill>
                  <a:srgbClr val="0070C0"/>
                </a:solidFill>
                <a:latin typeface="Trebuchet MS"/>
                <a:cs typeface="Trebuchet MS"/>
              </a:rPr>
              <a:t>descripcion: </a:t>
            </a:r>
            <a:r>
              <a:rPr sz="1600" spc="-5" dirty="0">
                <a:latin typeface="Trebuchet MS"/>
                <a:cs typeface="Trebuchet MS"/>
              </a:rPr>
              <a:t>'blogger aficionado',  </a:t>
            </a:r>
            <a:r>
              <a:rPr sz="1600" spc="-5" dirty="0">
                <a:solidFill>
                  <a:srgbClr val="0070C0"/>
                </a:solidFill>
                <a:latin typeface="Trebuchet MS"/>
                <a:cs typeface="Trebuchet MS"/>
              </a:rPr>
              <a:t>telefono1: </a:t>
            </a:r>
            <a:r>
              <a:rPr sz="1600" spc="-5" dirty="0">
                <a:latin typeface="Trebuchet MS"/>
                <a:cs typeface="Trebuchet MS"/>
              </a:rPr>
              <a:t>['73128989',</a:t>
            </a:r>
            <a:r>
              <a:rPr sz="1600" spc="5" dirty="0">
                <a:latin typeface="Trebuchet MS"/>
                <a:cs typeface="Trebuchet MS"/>
              </a:rPr>
              <a:t> </a:t>
            </a:r>
            <a:r>
              <a:rPr sz="1600" spc="-10" dirty="0">
                <a:latin typeface="Trebuchet MS"/>
                <a:cs typeface="Trebuchet MS"/>
              </a:rPr>
              <a:t>'111111111'],</a:t>
            </a:r>
            <a:endParaRPr sz="1600">
              <a:latin typeface="Trebuchet MS"/>
              <a:cs typeface="Trebuchet MS"/>
            </a:endParaRPr>
          </a:p>
          <a:p>
            <a:pPr marL="1005840">
              <a:lnSpc>
                <a:spcPts val="1835"/>
              </a:lnSpc>
            </a:pPr>
            <a:r>
              <a:rPr sz="1600" spc="-5" dirty="0">
                <a:solidFill>
                  <a:srgbClr val="255CFB"/>
                </a:solidFill>
                <a:latin typeface="Trebuchet MS"/>
                <a:cs typeface="Trebuchet MS"/>
              </a:rPr>
              <a:t>direccion:</a:t>
            </a:r>
            <a:r>
              <a:rPr sz="1600" dirty="0">
                <a:solidFill>
                  <a:srgbClr val="255CFB"/>
                </a:solidFill>
                <a:latin typeface="Trebuchet MS"/>
                <a:cs typeface="Trebuchet MS"/>
              </a:rPr>
              <a:t> </a:t>
            </a:r>
            <a:r>
              <a:rPr sz="1600" dirty="0">
                <a:latin typeface="Trebuchet MS"/>
                <a:cs typeface="Trebuchet MS"/>
              </a:rPr>
              <a:t>{</a:t>
            </a:r>
            <a:endParaRPr sz="1600">
              <a:latin typeface="Trebuchet MS"/>
              <a:cs typeface="Trebuchet MS"/>
            </a:endParaRPr>
          </a:p>
          <a:p>
            <a:pPr marL="1438910" marR="758190">
              <a:lnSpc>
                <a:spcPts val="1900"/>
              </a:lnSpc>
              <a:spcBef>
                <a:spcPts val="90"/>
              </a:spcBef>
            </a:pPr>
            <a:r>
              <a:rPr sz="1600" spc="-5" dirty="0">
                <a:solidFill>
                  <a:srgbClr val="0070C0"/>
                </a:solidFill>
                <a:latin typeface="Trebuchet MS"/>
                <a:cs typeface="Trebuchet MS"/>
              </a:rPr>
              <a:t>calle: </a:t>
            </a:r>
            <a:r>
              <a:rPr sz="1600" spc="-80" dirty="0">
                <a:latin typeface="Trebuchet MS"/>
                <a:cs typeface="Trebuchet MS"/>
              </a:rPr>
              <a:t>'Av. </a:t>
            </a:r>
            <a:r>
              <a:rPr sz="1600" spc="-5" dirty="0">
                <a:latin typeface="Trebuchet MS"/>
                <a:cs typeface="Trebuchet MS"/>
              </a:rPr>
              <a:t>de </a:t>
            </a:r>
            <a:r>
              <a:rPr sz="1600" dirty="0">
                <a:latin typeface="Trebuchet MS"/>
                <a:cs typeface="Trebuchet MS"/>
              </a:rPr>
              <a:t>los </a:t>
            </a:r>
            <a:r>
              <a:rPr sz="1600" spc="-5" dirty="0">
                <a:latin typeface="Trebuchet MS"/>
                <a:cs typeface="Trebuchet MS"/>
              </a:rPr>
              <a:t>Castros',  </a:t>
            </a:r>
            <a:r>
              <a:rPr sz="1600" spc="-5" dirty="0">
                <a:solidFill>
                  <a:srgbClr val="0070C0"/>
                </a:solidFill>
                <a:latin typeface="Trebuchet MS"/>
                <a:cs typeface="Trebuchet MS"/>
              </a:rPr>
              <a:t>numero:</a:t>
            </a:r>
            <a:r>
              <a:rPr sz="1600" dirty="0">
                <a:solidFill>
                  <a:srgbClr val="0070C0"/>
                </a:solidFill>
                <a:latin typeface="Trebuchet MS"/>
                <a:cs typeface="Trebuchet MS"/>
              </a:rPr>
              <a:t> </a:t>
            </a:r>
            <a:r>
              <a:rPr sz="1600" spc="-10" dirty="0">
                <a:latin typeface="Trebuchet MS"/>
                <a:cs typeface="Trebuchet MS"/>
              </a:rPr>
              <a:t>'2256',</a:t>
            </a:r>
            <a:endParaRPr sz="1600">
              <a:latin typeface="Trebuchet MS"/>
              <a:cs typeface="Trebuchet MS"/>
            </a:endParaRPr>
          </a:p>
          <a:p>
            <a:pPr marL="1438910">
              <a:lnSpc>
                <a:spcPts val="1875"/>
              </a:lnSpc>
            </a:pPr>
            <a:r>
              <a:rPr sz="1600" spc="-5" dirty="0">
                <a:solidFill>
                  <a:srgbClr val="0070C0"/>
                </a:solidFill>
                <a:latin typeface="Trebuchet MS"/>
                <a:cs typeface="Trebuchet MS"/>
              </a:rPr>
              <a:t>cp:</a:t>
            </a:r>
            <a:r>
              <a:rPr sz="1600" dirty="0">
                <a:solidFill>
                  <a:srgbClr val="0070C0"/>
                </a:solidFill>
                <a:latin typeface="Trebuchet MS"/>
                <a:cs typeface="Trebuchet MS"/>
              </a:rPr>
              <a:t> </a:t>
            </a:r>
            <a:r>
              <a:rPr sz="1600" spc="-10" dirty="0">
                <a:latin typeface="Trebuchet MS"/>
                <a:cs typeface="Trebuchet MS"/>
              </a:rPr>
              <a:t>'39005',</a:t>
            </a:r>
            <a:endParaRPr sz="1600">
              <a:latin typeface="Trebuchet MS"/>
              <a:cs typeface="Trebuchet MS"/>
            </a:endParaRPr>
          </a:p>
          <a:p>
            <a:pPr marL="1438910">
              <a:lnSpc>
                <a:spcPts val="1910"/>
              </a:lnSpc>
              <a:spcBef>
                <a:spcPts val="15"/>
              </a:spcBef>
            </a:pPr>
            <a:r>
              <a:rPr sz="1600" spc="-5" dirty="0">
                <a:solidFill>
                  <a:srgbClr val="0070C0"/>
                </a:solidFill>
                <a:latin typeface="Trebuchet MS"/>
                <a:cs typeface="Trebuchet MS"/>
              </a:rPr>
              <a:t>ciudad: </a:t>
            </a:r>
            <a:r>
              <a:rPr sz="1600" spc="-5" dirty="0">
                <a:latin typeface="Trebuchet MS"/>
                <a:cs typeface="Trebuchet MS"/>
              </a:rPr>
              <a:t>'Santander'</a:t>
            </a:r>
            <a:endParaRPr sz="1600">
              <a:latin typeface="Trebuchet MS"/>
              <a:cs typeface="Trebuchet MS"/>
            </a:endParaRPr>
          </a:p>
          <a:p>
            <a:pPr marL="1005840">
              <a:lnSpc>
                <a:spcPts val="1910"/>
              </a:lnSpc>
            </a:pPr>
            <a:r>
              <a:rPr sz="1600" dirty="0">
                <a:latin typeface="Trebuchet MS"/>
                <a:cs typeface="Trebuchet MS"/>
              </a:rPr>
              <a:t>}</a:t>
            </a:r>
            <a:endParaRPr sz="1600">
              <a:latin typeface="Trebuchet MS"/>
              <a:cs typeface="Trebuchet MS"/>
            </a:endParaRPr>
          </a:p>
          <a:p>
            <a:pPr marL="91440">
              <a:spcBef>
                <a:spcPts val="15"/>
              </a:spcBef>
            </a:pPr>
            <a:r>
              <a:rPr sz="1600" dirty="0">
                <a:latin typeface="Trebuchet MS"/>
                <a:cs typeface="Trebuchet MS"/>
              </a:rPr>
              <a:t>})</a:t>
            </a:r>
            <a:endParaRPr sz="1600">
              <a:latin typeface="Trebuchet MS"/>
              <a:cs typeface="Trebuchet MS"/>
            </a:endParaRPr>
          </a:p>
        </p:txBody>
      </p:sp>
    </p:spTree>
    <p:extLst>
      <p:ext uri="{BB962C8B-B14F-4D97-AF65-F5344CB8AC3E}">
        <p14:creationId xmlns:p14="http://schemas.microsoft.com/office/powerpoint/2010/main" val="27141222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34378" y="564913"/>
            <a:ext cx="6552422" cy="689932"/>
          </a:xfrm>
          <a:prstGeom prst="rect">
            <a:avLst/>
          </a:prstGeom>
        </p:spPr>
        <p:txBody>
          <a:bodyPr vert="horz" wrap="square" lIns="0" tIns="12700" rIns="0" bIns="0" rtlCol="0" anchor="t">
            <a:spAutoFit/>
          </a:bodyPr>
          <a:lstStyle/>
          <a:p>
            <a:pPr marL="12700">
              <a:lnSpc>
                <a:spcPct val="100000"/>
              </a:lnSpc>
              <a:spcBef>
                <a:spcPts val="100"/>
              </a:spcBef>
            </a:pPr>
            <a:r>
              <a:rPr dirty="0"/>
              <a:t>Consultas sobre</a:t>
            </a:r>
            <a:r>
              <a:rPr spc="-80" dirty="0"/>
              <a:t> </a:t>
            </a:r>
            <a:r>
              <a:rPr dirty="0"/>
              <a:t>usuarios</a:t>
            </a:r>
          </a:p>
        </p:txBody>
      </p:sp>
      <p:sp>
        <p:nvSpPr>
          <p:cNvPr id="4" name="object 4"/>
          <p:cNvSpPr txBox="1"/>
          <p:nvPr/>
        </p:nvSpPr>
        <p:spPr>
          <a:xfrm>
            <a:off x="2150170" y="1404716"/>
            <a:ext cx="6458585" cy="314960"/>
          </a:xfrm>
          <a:prstGeom prst="rect">
            <a:avLst/>
          </a:prstGeom>
        </p:spPr>
        <p:txBody>
          <a:bodyPr vert="horz" wrap="square" lIns="0" tIns="12700" rIns="0" bIns="0" rtlCol="0">
            <a:spAutoFit/>
          </a:bodyPr>
          <a:lstStyle/>
          <a:p>
            <a:pPr marL="241300" indent="-228600">
              <a:spcBef>
                <a:spcPts val="100"/>
              </a:spcBef>
              <a:buFont typeface="Arial"/>
              <a:buChar char="•"/>
              <a:tabLst>
                <a:tab pos="240665" algn="l"/>
                <a:tab pos="241300" algn="l"/>
              </a:tabLst>
            </a:pPr>
            <a:r>
              <a:rPr sz="1900" spc="-15" dirty="0">
                <a:latin typeface="Trebuchet MS"/>
                <a:cs typeface="Trebuchet MS"/>
              </a:rPr>
              <a:t>Retornar </a:t>
            </a:r>
            <a:r>
              <a:rPr sz="1900" dirty="0">
                <a:latin typeface="Trebuchet MS"/>
                <a:cs typeface="Trebuchet MS"/>
              </a:rPr>
              <a:t>al </a:t>
            </a:r>
            <a:r>
              <a:rPr sz="1900" spc="-5" dirty="0">
                <a:latin typeface="Trebuchet MS"/>
                <a:cs typeface="Trebuchet MS"/>
              </a:rPr>
              <a:t>usuario </a:t>
            </a:r>
            <a:r>
              <a:rPr sz="1900" dirty="0">
                <a:latin typeface="Trebuchet MS"/>
                <a:cs typeface="Trebuchet MS"/>
              </a:rPr>
              <a:t>con </a:t>
            </a:r>
            <a:r>
              <a:rPr sz="1900" spc="-5" dirty="0">
                <a:latin typeface="Trebuchet MS"/>
                <a:cs typeface="Trebuchet MS"/>
              </a:rPr>
              <a:t>nombre </a:t>
            </a:r>
            <a:r>
              <a:rPr sz="1900" dirty="0">
                <a:latin typeface="Trebuchet MS"/>
                <a:cs typeface="Trebuchet MS"/>
              </a:rPr>
              <a:t>de </a:t>
            </a:r>
            <a:r>
              <a:rPr sz="1900" spc="-5" dirty="0">
                <a:latin typeface="Trebuchet MS"/>
                <a:cs typeface="Trebuchet MS"/>
              </a:rPr>
              <a:t>usuario</a:t>
            </a:r>
            <a:r>
              <a:rPr sz="1900" spc="70" dirty="0">
                <a:latin typeface="Trebuchet MS"/>
                <a:cs typeface="Trebuchet MS"/>
              </a:rPr>
              <a:t> </a:t>
            </a:r>
            <a:r>
              <a:rPr sz="1900" spc="-5" dirty="0">
                <a:latin typeface="Trebuchet MS"/>
                <a:cs typeface="Trebuchet MS"/>
              </a:rPr>
              <a:t>“Frank_blog”.</a:t>
            </a:r>
            <a:endParaRPr sz="1900" dirty="0">
              <a:latin typeface="Trebuchet MS"/>
              <a:cs typeface="Trebuchet MS"/>
            </a:endParaRPr>
          </a:p>
        </p:txBody>
      </p:sp>
      <p:sp>
        <p:nvSpPr>
          <p:cNvPr id="5" name="object 5"/>
          <p:cNvSpPr txBox="1"/>
          <p:nvPr/>
        </p:nvSpPr>
        <p:spPr>
          <a:xfrm>
            <a:off x="2086717" y="2689682"/>
            <a:ext cx="4538345" cy="314960"/>
          </a:xfrm>
          <a:prstGeom prst="rect">
            <a:avLst/>
          </a:prstGeom>
        </p:spPr>
        <p:txBody>
          <a:bodyPr vert="horz" wrap="square" lIns="0" tIns="12700" rIns="0" bIns="0" rtlCol="0">
            <a:spAutoFit/>
          </a:bodyPr>
          <a:lstStyle/>
          <a:p>
            <a:pPr marL="241300" indent="-228600">
              <a:spcBef>
                <a:spcPts val="100"/>
              </a:spcBef>
              <a:buFont typeface="Arial"/>
              <a:buChar char="•"/>
              <a:tabLst>
                <a:tab pos="240665" algn="l"/>
                <a:tab pos="241300" algn="l"/>
              </a:tabLst>
            </a:pPr>
            <a:r>
              <a:rPr sz="1900" spc="-15" dirty="0">
                <a:latin typeface="Trebuchet MS"/>
                <a:cs typeface="Trebuchet MS"/>
              </a:rPr>
              <a:t>Retornar </a:t>
            </a:r>
            <a:r>
              <a:rPr sz="1900" dirty="0">
                <a:latin typeface="Trebuchet MS"/>
                <a:cs typeface="Trebuchet MS"/>
              </a:rPr>
              <a:t>los </a:t>
            </a:r>
            <a:r>
              <a:rPr sz="1900" spc="-5" dirty="0">
                <a:latin typeface="Trebuchet MS"/>
                <a:cs typeface="Trebuchet MS"/>
              </a:rPr>
              <a:t>usuarios </a:t>
            </a:r>
            <a:r>
              <a:rPr sz="1900" dirty="0">
                <a:latin typeface="Trebuchet MS"/>
                <a:cs typeface="Trebuchet MS"/>
              </a:rPr>
              <a:t>llamados</a:t>
            </a:r>
            <a:r>
              <a:rPr sz="1900" spc="20" dirty="0">
                <a:latin typeface="Trebuchet MS"/>
                <a:cs typeface="Trebuchet MS"/>
              </a:rPr>
              <a:t> </a:t>
            </a:r>
            <a:r>
              <a:rPr sz="1900" spc="-15" dirty="0">
                <a:latin typeface="Trebuchet MS"/>
                <a:cs typeface="Trebuchet MS"/>
              </a:rPr>
              <a:t>“Peter”.</a:t>
            </a:r>
            <a:endParaRPr sz="1900">
              <a:latin typeface="Trebuchet MS"/>
              <a:cs typeface="Trebuchet MS"/>
            </a:endParaRPr>
          </a:p>
        </p:txBody>
      </p:sp>
      <p:sp>
        <p:nvSpPr>
          <p:cNvPr id="6" name="object 6"/>
          <p:cNvSpPr txBox="1"/>
          <p:nvPr/>
        </p:nvSpPr>
        <p:spPr>
          <a:xfrm>
            <a:off x="2086716" y="3676053"/>
            <a:ext cx="5420360" cy="314960"/>
          </a:xfrm>
          <a:prstGeom prst="rect">
            <a:avLst/>
          </a:prstGeom>
        </p:spPr>
        <p:txBody>
          <a:bodyPr vert="horz" wrap="square" lIns="0" tIns="12700" rIns="0" bIns="0" rtlCol="0">
            <a:spAutoFit/>
          </a:bodyPr>
          <a:lstStyle/>
          <a:p>
            <a:pPr marL="241300" indent="-228600">
              <a:spcBef>
                <a:spcPts val="100"/>
              </a:spcBef>
              <a:buFont typeface="Arial"/>
              <a:buChar char="•"/>
              <a:tabLst>
                <a:tab pos="240665" algn="l"/>
                <a:tab pos="241300" algn="l"/>
              </a:tabLst>
            </a:pPr>
            <a:r>
              <a:rPr sz="1900" spc="-5" dirty="0">
                <a:latin typeface="Trebuchet MS"/>
                <a:cs typeface="Trebuchet MS"/>
              </a:rPr>
              <a:t>Contar el número </a:t>
            </a:r>
            <a:r>
              <a:rPr sz="1900" dirty="0">
                <a:latin typeface="Trebuchet MS"/>
                <a:cs typeface="Trebuchet MS"/>
              </a:rPr>
              <a:t>de </a:t>
            </a:r>
            <a:r>
              <a:rPr sz="1900" spc="-5" dirty="0">
                <a:latin typeface="Trebuchet MS"/>
                <a:cs typeface="Trebuchet MS"/>
              </a:rPr>
              <a:t>usuarios </a:t>
            </a:r>
            <a:r>
              <a:rPr sz="1900" dirty="0">
                <a:latin typeface="Trebuchet MS"/>
                <a:cs typeface="Trebuchet MS"/>
              </a:rPr>
              <a:t>con CP= “39005”.</a:t>
            </a:r>
            <a:endParaRPr sz="1900">
              <a:latin typeface="Trebuchet MS"/>
              <a:cs typeface="Trebuchet MS"/>
            </a:endParaRPr>
          </a:p>
        </p:txBody>
      </p:sp>
      <p:sp>
        <p:nvSpPr>
          <p:cNvPr id="7" name="object 7"/>
          <p:cNvSpPr txBox="1"/>
          <p:nvPr/>
        </p:nvSpPr>
        <p:spPr>
          <a:xfrm>
            <a:off x="2086717" y="4666653"/>
            <a:ext cx="6895465" cy="314960"/>
          </a:xfrm>
          <a:prstGeom prst="rect">
            <a:avLst/>
          </a:prstGeom>
        </p:spPr>
        <p:txBody>
          <a:bodyPr vert="horz" wrap="square" lIns="0" tIns="12700" rIns="0" bIns="0" rtlCol="0">
            <a:spAutoFit/>
          </a:bodyPr>
          <a:lstStyle/>
          <a:p>
            <a:pPr marL="241300" indent="-228600">
              <a:spcBef>
                <a:spcPts val="100"/>
              </a:spcBef>
              <a:buFont typeface="Arial"/>
              <a:buChar char="•"/>
              <a:tabLst>
                <a:tab pos="240665" algn="l"/>
                <a:tab pos="241300" algn="l"/>
              </a:tabLst>
            </a:pPr>
            <a:r>
              <a:rPr sz="1900" spc="-15" dirty="0">
                <a:latin typeface="Trebuchet MS"/>
                <a:cs typeface="Trebuchet MS"/>
              </a:rPr>
              <a:t>Retornar </a:t>
            </a:r>
            <a:r>
              <a:rPr sz="1900" dirty="0">
                <a:latin typeface="Trebuchet MS"/>
                <a:cs typeface="Trebuchet MS"/>
              </a:rPr>
              <a:t>a </a:t>
            </a:r>
            <a:r>
              <a:rPr sz="1900" spc="-5" dirty="0">
                <a:latin typeface="Trebuchet MS"/>
                <a:cs typeface="Trebuchet MS"/>
              </a:rPr>
              <a:t>un usuario </a:t>
            </a:r>
            <a:r>
              <a:rPr sz="1900" dirty="0">
                <a:latin typeface="Trebuchet MS"/>
                <a:cs typeface="Trebuchet MS"/>
              </a:rPr>
              <a:t>con </a:t>
            </a:r>
            <a:r>
              <a:rPr sz="1900" spc="-5" dirty="0">
                <a:latin typeface="Trebuchet MS"/>
                <a:cs typeface="Trebuchet MS"/>
              </a:rPr>
              <a:t>número </a:t>
            </a:r>
            <a:r>
              <a:rPr sz="1900" dirty="0">
                <a:latin typeface="Trebuchet MS"/>
                <a:cs typeface="Trebuchet MS"/>
              </a:rPr>
              <a:t>de </a:t>
            </a:r>
            <a:r>
              <a:rPr sz="1900" spc="-5" dirty="0">
                <a:latin typeface="Trebuchet MS"/>
                <a:cs typeface="Trebuchet MS"/>
              </a:rPr>
              <a:t>teléfono:</a:t>
            </a:r>
            <a:r>
              <a:rPr sz="1900" spc="45" dirty="0">
                <a:latin typeface="Trebuchet MS"/>
                <a:cs typeface="Trebuchet MS"/>
              </a:rPr>
              <a:t> </a:t>
            </a:r>
            <a:r>
              <a:rPr sz="1900" dirty="0">
                <a:latin typeface="Trebuchet MS"/>
                <a:cs typeface="Trebuchet MS"/>
              </a:rPr>
              <a:t>“111111111”.</a:t>
            </a:r>
            <a:endParaRPr sz="1900">
              <a:latin typeface="Trebuchet MS"/>
              <a:cs typeface="Trebuchet MS"/>
            </a:endParaRPr>
          </a:p>
        </p:txBody>
      </p:sp>
      <p:sp>
        <p:nvSpPr>
          <p:cNvPr id="8" name="object 8"/>
          <p:cNvSpPr txBox="1"/>
          <p:nvPr/>
        </p:nvSpPr>
        <p:spPr>
          <a:xfrm>
            <a:off x="2086717" y="5653060"/>
            <a:ext cx="7894955" cy="518159"/>
          </a:xfrm>
          <a:prstGeom prst="rect">
            <a:avLst/>
          </a:prstGeom>
        </p:spPr>
        <p:txBody>
          <a:bodyPr vert="horz" wrap="square" lIns="0" tIns="99060" rIns="0" bIns="0" rtlCol="0">
            <a:spAutoFit/>
          </a:bodyPr>
          <a:lstStyle/>
          <a:p>
            <a:pPr marL="241300" marR="5080" indent="-228600">
              <a:lnSpc>
                <a:spcPct val="70200"/>
              </a:lnSpc>
              <a:spcBef>
                <a:spcPts val="780"/>
              </a:spcBef>
              <a:buFont typeface="Arial"/>
              <a:buChar char="•"/>
              <a:tabLst>
                <a:tab pos="240665" algn="l"/>
                <a:tab pos="241300" algn="l"/>
              </a:tabLst>
            </a:pPr>
            <a:r>
              <a:rPr sz="1900" spc="-15" dirty="0">
                <a:latin typeface="Trebuchet MS"/>
                <a:cs typeface="Trebuchet MS"/>
              </a:rPr>
              <a:t>Retornar </a:t>
            </a:r>
            <a:r>
              <a:rPr sz="1900" spc="-5" dirty="0">
                <a:latin typeface="Trebuchet MS"/>
                <a:cs typeface="Trebuchet MS"/>
              </a:rPr>
              <a:t>nombre_usuario </a:t>
            </a:r>
            <a:r>
              <a:rPr sz="1900" dirty="0">
                <a:latin typeface="Trebuchet MS"/>
                <a:cs typeface="Trebuchet MS"/>
              </a:rPr>
              <a:t>y </a:t>
            </a:r>
            <a:r>
              <a:rPr sz="1900" spc="-25" dirty="0">
                <a:latin typeface="Trebuchet MS"/>
                <a:cs typeface="Trebuchet MS"/>
              </a:rPr>
              <a:t>cuenta_twitter, </a:t>
            </a:r>
            <a:r>
              <a:rPr sz="1900" spc="-5" dirty="0">
                <a:latin typeface="Trebuchet MS"/>
                <a:cs typeface="Trebuchet MS"/>
              </a:rPr>
              <a:t>sin _id, </a:t>
            </a:r>
            <a:r>
              <a:rPr sz="1900" dirty="0">
                <a:latin typeface="Trebuchet MS"/>
                <a:cs typeface="Trebuchet MS"/>
              </a:rPr>
              <a:t>de </a:t>
            </a:r>
            <a:r>
              <a:rPr sz="1900" spc="-5" dirty="0">
                <a:latin typeface="Trebuchet MS"/>
                <a:cs typeface="Trebuchet MS"/>
              </a:rPr>
              <a:t>usuarios </a:t>
            </a:r>
            <a:r>
              <a:rPr sz="1900" dirty="0">
                <a:latin typeface="Trebuchet MS"/>
                <a:cs typeface="Trebuchet MS"/>
              </a:rPr>
              <a:t>con CP  </a:t>
            </a:r>
            <a:r>
              <a:rPr sz="1900" spc="-5" dirty="0">
                <a:latin typeface="Trebuchet MS"/>
                <a:cs typeface="Trebuchet MS"/>
              </a:rPr>
              <a:t>igual </a:t>
            </a:r>
            <a:r>
              <a:rPr sz="1900" dirty="0">
                <a:latin typeface="Trebuchet MS"/>
                <a:cs typeface="Trebuchet MS"/>
              </a:rPr>
              <a:t>o mayor </a:t>
            </a:r>
            <a:r>
              <a:rPr sz="1900" spc="-5" dirty="0">
                <a:latin typeface="Trebuchet MS"/>
                <a:cs typeface="Trebuchet MS"/>
              </a:rPr>
              <a:t>que</a:t>
            </a:r>
            <a:r>
              <a:rPr sz="1900" spc="10" dirty="0">
                <a:latin typeface="Trebuchet MS"/>
                <a:cs typeface="Trebuchet MS"/>
              </a:rPr>
              <a:t> </a:t>
            </a:r>
            <a:r>
              <a:rPr sz="1900" dirty="0">
                <a:latin typeface="Trebuchet MS"/>
                <a:cs typeface="Trebuchet MS"/>
              </a:rPr>
              <a:t>“39005”.</a:t>
            </a:r>
            <a:endParaRPr sz="1900">
              <a:latin typeface="Trebuchet MS"/>
              <a:cs typeface="Trebuchet MS"/>
            </a:endParaRPr>
          </a:p>
        </p:txBody>
      </p:sp>
      <p:sp>
        <p:nvSpPr>
          <p:cNvPr id="9" name="object 9"/>
          <p:cNvSpPr txBox="1"/>
          <p:nvPr/>
        </p:nvSpPr>
        <p:spPr>
          <a:xfrm>
            <a:off x="2230153" y="2176614"/>
            <a:ext cx="8065134" cy="348172"/>
          </a:xfrm>
          <a:prstGeom prst="rect">
            <a:avLst/>
          </a:prstGeom>
          <a:solidFill>
            <a:srgbClr val="FFFFFF"/>
          </a:solidFill>
          <a:ln w="12700">
            <a:solidFill>
              <a:srgbClr val="B340A9"/>
            </a:solidFill>
          </a:ln>
        </p:spPr>
        <p:txBody>
          <a:bodyPr vert="horz" wrap="square" lIns="0" tIns="70485" rIns="0" bIns="0" rtlCol="0">
            <a:spAutoFit/>
          </a:bodyPr>
          <a:lstStyle/>
          <a:p>
            <a:pPr algn="ctr">
              <a:spcBef>
                <a:spcPts val="555"/>
              </a:spcBef>
            </a:pPr>
            <a:r>
              <a:rPr spc="-5" dirty="0">
                <a:latin typeface="Trebuchet MS"/>
                <a:cs typeface="Trebuchet MS"/>
              </a:rPr>
              <a:t>db.</a:t>
            </a:r>
            <a:r>
              <a:rPr spc="-5" dirty="0">
                <a:solidFill>
                  <a:srgbClr val="0070C0"/>
                </a:solidFill>
                <a:latin typeface="Trebuchet MS"/>
                <a:cs typeface="Trebuchet MS"/>
              </a:rPr>
              <a:t>usuario</a:t>
            </a:r>
            <a:r>
              <a:rPr spc="-5" dirty="0">
                <a:latin typeface="Trebuchet MS"/>
                <a:cs typeface="Trebuchet MS"/>
              </a:rPr>
              <a:t>.</a:t>
            </a:r>
            <a:r>
              <a:rPr spc="-5" dirty="0">
                <a:solidFill>
                  <a:srgbClr val="FF0000"/>
                </a:solidFill>
                <a:latin typeface="Trebuchet MS"/>
                <a:cs typeface="Trebuchet MS"/>
              </a:rPr>
              <a:t>find</a:t>
            </a:r>
            <a:r>
              <a:rPr spc="-5" dirty="0">
                <a:latin typeface="Trebuchet MS"/>
                <a:cs typeface="Trebuchet MS"/>
              </a:rPr>
              <a:t>({</a:t>
            </a:r>
            <a:r>
              <a:rPr spc="-5" dirty="0">
                <a:solidFill>
                  <a:srgbClr val="00B050"/>
                </a:solidFill>
                <a:latin typeface="Trebuchet MS"/>
                <a:cs typeface="Trebuchet MS"/>
              </a:rPr>
              <a:t>nombre_usuario: “Frank_blog”</a:t>
            </a:r>
            <a:r>
              <a:rPr spc="-5" dirty="0">
                <a:latin typeface="Trebuchet MS"/>
                <a:cs typeface="Trebuchet MS"/>
              </a:rPr>
              <a:t>})</a:t>
            </a:r>
            <a:endParaRPr>
              <a:latin typeface="Trebuchet MS"/>
              <a:cs typeface="Trebuchet MS"/>
            </a:endParaRPr>
          </a:p>
        </p:txBody>
      </p:sp>
      <p:sp>
        <p:nvSpPr>
          <p:cNvPr id="10" name="object 10"/>
          <p:cNvSpPr txBox="1"/>
          <p:nvPr/>
        </p:nvSpPr>
        <p:spPr>
          <a:xfrm>
            <a:off x="2249731" y="3180511"/>
            <a:ext cx="8065134" cy="348172"/>
          </a:xfrm>
          <a:prstGeom prst="rect">
            <a:avLst/>
          </a:prstGeom>
          <a:solidFill>
            <a:srgbClr val="FFFFFF"/>
          </a:solidFill>
          <a:ln w="12700">
            <a:solidFill>
              <a:srgbClr val="B340A9"/>
            </a:solidFill>
          </a:ln>
        </p:spPr>
        <p:txBody>
          <a:bodyPr vert="horz" wrap="square" lIns="0" tIns="70485" rIns="0" bIns="0" rtlCol="0">
            <a:spAutoFit/>
          </a:bodyPr>
          <a:lstStyle/>
          <a:p>
            <a:pPr algn="ctr">
              <a:spcBef>
                <a:spcPts val="555"/>
              </a:spcBef>
            </a:pPr>
            <a:r>
              <a:rPr spc="-5" dirty="0">
                <a:latin typeface="Trebuchet MS"/>
                <a:cs typeface="Trebuchet MS"/>
              </a:rPr>
              <a:t>db.</a:t>
            </a:r>
            <a:r>
              <a:rPr spc="-5" dirty="0">
                <a:solidFill>
                  <a:srgbClr val="0070C0"/>
                </a:solidFill>
                <a:latin typeface="Trebuchet MS"/>
                <a:cs typeface="Trebuchet MS"/>
              </a:rPr>
              <a:t>usuario</a:t>
            </a:r>
            <a:r>
              <a:rPr spc="-5" dirty="0">
                <a:latin typeface="Trebuchet MS"/>
                <a:cs typeface="Trebuchet MS"/>
              </a:rPr>
              <a:t>.</a:t>
            </a:r>
            <a:r>
              <a:rPr spc="-5" dirty="0">
                <a:solidFill>
                  <a:srgbClr val="FF0000"/>
                </a:solidFill>
                <a:latin typeface="Trebuchet MS"/>
                <a:cs typeface="Trebuchet MS"/>
              </a:rPr>
              <a:t>find</a:t>
            </a:r>
            <a:r>
              <a:rPr spc="-5" dirty="0">
                <a:latin typeface="Trebuchet MS"/>
                <a:cs typeface="Trebuchet MS"/>
              </a:rPr>
              <a:t>({</a:t>
            </a:r>
            <a:r>
              <a:rPr spc="-5" dirty="0">
                <a:solidFill>
                  <a:srgbClr val="00B050"/>
                </a:solidFill>
                <a:latin typeface="Trebuchet MS"/>
                <a:cs typeface="Trebuchet MS"/>
              </a:rPr>
              <a:t>nombre:</a:t>
            </a:r>
            <a:r>
              <a:rPr spc="-10" dirty="0">
                <a:solidFill>
                  <a:srgbClr val="00B050"/>
                </a:solidFill>
                <a:latin typeface="Trebuchet MS"/>
                <a:cs typeface="Trebuchet MS"/>
              </a:rPr>
              <a:t> “Peter”</a:t>
            </a:r>
            <a:r>
              <a:rPr spc="-10" dirty="0">
                <a:latin typeface="Trebuchet MS"/>
                <a:cs typeface="Trebuchet MS"/>
              </a:rPr>
              <a:t>})</a:t>
            </a:r>
            <a:endParaRPr>
              <a:latin typeface="Trebuchet MS"/>
              <a:cs typeface="Trebuchet MS"/>
            </a:endParaRPr>
          </a:p>
        </p:txBody>
      </p:sp>
      <p:sp>
        <p:nvSpPr>
          <p:cNvPr id="11" name="object 11"/>
          <p:cNvSpPr txBox="1"/>
          <p:nvPr/>
        </p:nvSpPr>
        <p:spPr>
          <a:xfrm>
            <a:off x="2300475" y="4184396"/>
            <a:ext cx="8065134" cy="348172"/>
          </a:xfrm>
          <a:prstGeom prst="rect">
            <a:avLst/>
          </a:prstGeom>
          <a:solidFill>
            <a:srgbClr val="FFFFFF"/>
          </a:solidFill>
          <a:ln w="12700">
            <a:solidFill>
              <a:srgbClr val="B340A9"/>
            </a:solidFill>
          </a:ln>
        </p:spPr>
        <p:txBody>
          <a:bodyPr vert="horz" wrap="square" lIns="0" tIns="70485" rIns="0" bIns="0" rtlCol="0">
            <a:spAutoFit/>
          </a:bodyPr>
          <a:lstStyle/>
          <a:p>
            <a:pPr algn="ctr">
              <a:spcBef>
                <a:spcPts val="555"/>
              </a:spcBef>
            </a:pPr>
            <a:r>
              <a:rPr spc="-5" dirty="0">
                <a:latin typeface="Trebuchet MS"/>
                <a:cs typeface="Trebuchet MS"/>
              </a:rPr>
              <a:t>db.</a:t>
            </a:r>
            <a:r>
              <a:rPr spc="-5" dirty="0">
                <a:solidFill>
                  <a:srgbClr val="0070C0"/>
                </a:solidFill>
                <a:latin typeface="Trebuchet MS"/>
                <a:cs typeface="Trebuchet MS"/>
              </a:rPr>
              <a:t>usuario</a:t>
            </a:r>
            <a:r>
              <a:rPr spc="-5" dirty="0">
                <a:latin typeface="Trebuchet MS"/>
                <a:cs typeface="Trebuchet MS"/>
              </a:rPr>
              <a:t>.</a:t>
            </a:r>
            <a:r>
              <a:rPr spc="-5" dirty="0">
                <a:solidFill>
                  <a:srgbClr val="FF0000"/>
                </a:solidFill>
                <a:latin typeface="Trebuchet MS"/>
                <a:cs typeface="Trebuchet MS"/>
              </a:rPr>
              <a:t>find</a:t>
            </a:r>
            <a:r>
              <a:rPr spc="-5" dirty="0">
                <a:latin typeface="Trebuchet MS"/>
                <a:cs typeface="Trebuchet MS"/>
              </a:rPr>
              <a:t>({</a:t>
            </a:r>
            <a:r>
              <a:rPr spc="-5" dirty="0">
                <a:solidFill>
                  <a:srgbClr val="92D050"/>
                </a:solidFill>
                <a:latin typeface="Trebuchet MS"/>
                <a:cs typeface="Trebuchet MS"/>
              </a:rPr>
              <a:t>“</a:t>
            </a:r>
            <a:r>
              <a:rPr spc="-5" dirty="0">
                <a:solidFill>
                  <a:srgbClr val="00B050"/>
                </a:solidFill>
                <a:latin typeface="Trebuchet MS"/>
                <a:cs typeface="Trebuchet MS"/>
              </a:rPr>
              <a:t>direccion.cp”: </a:t>
            </a:r>
            <a:r>
              <a:rPr dirty="0">
                <a:solidFill>
                  <a:srgbClr val="00B050"/>
                </a:solidFill>
                <a:latin typeface="Trebuchet MS"/>
                <a:cs typeface="Trebuchet MS"/>
              </a:rPr>
              <a:t>“39005”</a:t>
            </a:r>
            <a:r>
              <a:rPr dirty="0">
                <a:latin typeface="Trebuchet MS"/>
                <a:cs typeface="Trebuchet MS"/>
              </a:rPr>
              <a:t>})</a:t>
            </a:r>
            <a:endParaRPr>
              <a:latin typeface="Trebuchet MS"/>
              <a:cs typeface="Trebuchet MS"/>
            </a:endParaRPr>
          </a:p>
        </p:txBody>
      </p:sp>
      <p:sp>
        <p:nvSpPr>
          <p:cNvPr id="12" name="object 12"/>
          <p:cNvSpPr txBox="1"/>
          <p:nvPr/>
        </p:nvSpPr>
        <p:spPr>
          <a:xfrm>
            <a:off x="2274959" y="5074285"/>
            <a:ext cx="8197215" cy="448841"/>
          </a:xfrm>
          <a:prstGeom prst="rect">
            <a:avLst/>
          </a:prstGeom>
          <a:solidFill>
            <a:srgbClr val="FFFFFF"/>
          </a:solidFill>
          <a:ln w="12700">
            <a:solidFill>
              <a:srgbClr val="B340A9"/>
            </a:solidFill>
          </a:ln>
        </p:spPr>
        <p:txBody>
          <a:bodyPr vert="horz" wrap="square" lIns="0" tIns="170180" rIns="0" bIns="0" rtlCol="0">
            <a:spAutoFit/>
          </a:bodyPr>
          <a:lstStyle/>
          <a:p>
            <a:pPr algn="ctr">
              <a:spcBef>
                <a:spcPts val="1340"/>
              </a:spcBef>
            </a:pPr>
            <a:r>
              <a:rPr spc="-5" dirty="0">
                <a:latin typeface="Trebuchet MS"/>
                <a:cs typeface="Trebuchet MS"/>
              </a:rPr>
              <a:t>db.</a:t>
            </a:r>
            <a:r>
              <a:rPr spc="-5" dirty="0">
                <a:solidFill>
                  <a:srgbClr val="0070C0"/>
                </a:solidFill>
                <a:latin typeface="Trebuchet MS"/>
                <a:cs typeface="Trebuchet MS"/>
              </a:rPr>
              <a:t>usuario</a:t>
            </a:r>
            <a:r>
              <a:rPr spc="-5" dirty="0">
                <a:latin typeface="Trebuchet MS"/>
                <a:cs typeface="Trebuchet MS"/>
              </a:rPr>
              <a:t>.</a:t>
            </a:r>
            <a:r>
              <a:rPr spc="-5" dirty="0">
                <a:solidFill>
                  <a:srgbClr val="FF0000"/>
                </a:solidFill>
                <a:latin typeface="Trebuchet MS"/>
                <a:cs typeface="Trebuchet MS"/>
              </a:rPr>
              <a:t>find</a:t>
            </a:r>
            <a:r>
              <a:rPr spc="-5" dirty="0">
                <a:latin typeface="Trebuchet MS"/>
                <a:cs typeface="Trebuchet MS"/>
              </a:rPr>
              <a:t>({</a:t>
            </a:r>
            <a:r>
              <a:rPr spc="-5" dirty="0">
                <a:solidFill>
                  <a:srgbClr val="00B050"/>
                </a:solidFill>
                <a:latin typeface="Trebuchet MS"/>
                <a:cs typeface="Trebuchet MS"/>
              </a:rPr>
              <a:t>telefono1: </a:t>
            </a:r>
            <a:r>
              <a:rPr dirty="0">
                <a:solidFill>
                  <a:srgbClr val="00B050"/>
                </a:solidFill>
                <a:latin typeface="Trebuchet MS"/>
                <a:cs typeface="Trebuchet MS"/>
              </a:rPr>
              <a:t>“111111111”</a:t>
            </a:r>
            <a:r>
              <a:rPr dirty="0">
                <a:latin typeface="Trebuchet MS"/>
                <a:cs typeface="Trebuchet MS"/>
              </a:rPr>
              <a:t>})</a:t>
            </a:r>
            <a:endParaRPr>
              <a:latin typeface="Trebuchet MS"/>
              <a:cs typeface="Trebuchet MS"/>
            </a:endParaRPr>
          </a:p>
        </p:txBody>
      </p:sp>
      <p:sp>
        <p:nvSpPr>
          <p:cNvPr id="13" name="object 13"/>
          <p:cNvSpPr txBox="1"/>
          <p:nvPr/>
        </p:nvSpPr>
        <p:spPr>
          <a:xfrm>
            <a:off x="2300474" y="6253527"/>
            <a:ext cx="8044180" cy="541655"/>
          </a:xfrm>
          <a:prstGeom prst="rect">
            <a:avLst/>
          </a:prstGeom>
          <a:solidFill>
            <a:srgbClr val="FFFFFF"/>
          </a:solidFill>
          <a:ln w="12700">
            <a:solidFill>
              <a:srgbClr val="B340A9"/>
            </a:solidFill>
          </a:ln>
        </p:spPr>
        <p:txBody>
          <a:bodyPr vert="horz" wrap="square" lIns="0" tIns="0" rIns="0" bIns="0" rtlCol="0">
            <a:spAutoFit/>
          </a:bodyPr>
          <a:lstStyle/>
          <a:p>
            <a:pPr marL="1463040">
              <a:lnSpc>
                <a:spcPts val="2065"/>
              </a:lnSpc>
            </a:pPr>
            <a:r>
              <a:rPr spc="-5" dirty="0">
                <a:latin typeface="Trebuchet MS"/>
                <a:cs typeface="Trebuchet MS"/>
              </a:rPr>
              <a:t>db.</a:t>
            </a:r>
            <a:r>
              <a:rPr spc="-5" dirty="0">
                <a:solidFill>
                  <a:srgbClr val="0070C0"/>
                </a:solidFill>
                <a:latin typeface="Trebuchet MS"/>
                <a:cs typeface="Trebuchet MS"/>
              </a:rPr>
              <a:t>usuario</a:t>
            </a:r>
            <a:r>
              <a:rPr spc="-5" dirty="0">
                <a:latin typeface="Trebuchet MS"/>
                <a:cs typeface="Trebuchet MS"/>
              </a:rPr>
              <a:t>.</a:t>
            </a:r>
            <a:r>
              <a:rPr spc="-5" dirty="0">
                <a:solidFill>
                  <a:srgbClr val="FF0000"/>
                </a:solidFill>
                <a:latin typeface="Trebuchet MS"/>
                <a:cs typeface="Trebuchet MS"/>
              </a:rPr>
              <a:t>find</a:t>
            </a:r>
            <a:r>
              <a:rPr spc="-5" dirty="0">
                <a:solidFill>
                  <a:srgbClr val="00B050"/>
                </a:solidFill>
                <a:latin typeface="Trebuchet MS"/>
                <a:cs typeface="Trebuchet MS"/>
              </a:rPr>
              <a:t>({“direccion.cp”:</a:t>
            </a:r>
            <a:r>
              <a:rPr spc="-10" dirty="0">
                <a:solidFill>
                  <a:srgbClr val="00B050"/>
                </a:solidFill>
                <a:latin typeface="Trebuchet MS"/>
                <a:cs typeface="Trebuchet MS"/>
              </a:rPr>
              <a:t> </a:t>
            </a:r>
            <a:r>
              <a:rPr dirty="0">
                <a:solidFill>
                  <a:srgbClr val="00B050"/>
                </a:solidFill>
                <a:latin typeface="Trebuchet MS"/>
                <a:cs typeface="Trebuchet MS"/>
              </a:rPr>
              <a:t>{$gte:</a:t>
            </a:r>
            <a:endParaRPr>
              <a:latin typeface="Trebuchet MS"/>
              <a:cs typeface="Trebuchet MS"/>
            </a:endParaRPr>
          </a:p>
          <a:p>
            <a:pPr marL="1920239">
              <a:spcBef>
                <a:spcPts val="5"/>
              </a:spcBef>
            </a:pPr>
            <a:r>
              <a:rPr dirty="0">
                <a:solidFill>
                  <a:srgbClr val="00B050"/>
                </a:solidFill>
                <a:latin typeface="Trebuchet MS"/>
                <a:cs typeface="Trebuchet MS"/>
              </a:rPr>
              <a:t>“39005”}},{nombre_usuario: 1, </a:t>
            </a:r>
            <a:r>
              <a:rPr spc="-5" dirty="0">
                <a:solidFill>
                  <a:srgbClr val="00B050"/>
                </a:solidFill>
                <a:latin typeface="Trebuchet MS"/>
                <a:cs typeface="Trebuchet MS"/>
              </a:rPr>
              <a:t>cuenta_twitter: </a:t>
            </a:r>
            <a:r>
              <a:rPr dirty="0">
                <a:solidFill>
                  <a:srgbClr val="00B050"/>
                </a:solidFill>
                <a:latin typeface="Trebuchet MS"/>
                <a:cs typeface="Trebuchet MS"/>
              </a:rPr>
              <a:t>1,</a:t>
            </a:r>
            <a:r>
              <a:rPr spc="-30" dirty="0">
                <a:solidFill>
                  <a:srgbClr val="00B050"/>
                </a:solidFill>
                <a:latin typeface="Trebuchet MS"/>
                <a:cs typeface="Trebuchet MS"/>
              </a:rPr>
              <a:t> </a:t>
            </a:r>
            <a:r>
              <a:rPr dirty="0">
                <a:solidFill>
                  <a:srgbClr val="00B050"/>
                </a:solidFill>
                <a:latin typeface="Trebuchet MS"/>
                <a:cs typeface="Trebuchet MS"/>
              </a:rPr>
              <a:t>_id:0})</a:t>
            </a:r>
            <a:endParaRPr>
              <a:latin typeface="Trebuchet MS"/>
              <a:cs typeface="Trebuchet MS"/>
            </a:endParaRPr>
          </a:p>
        </p:txBody>
      </p:sp>
    </p:spTree>
    <p:extLst>
      <p:ext uri="{BB962C8B-B14F-4D97-AF65-F5344CB8AC3E}">
        <p14:creationId xmlns:p14="http://schemas.microsoft.com/office/powerpoint/2010/main" val="36158079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34378" y="564913"/>
            <a:ext cx="6933422" cy="689932"/>
          </a:xfrm>
          <a:prstGeom prst="rect">
            <a:avLst/>
          </a:prstGeom>
        </p:spPr>
        <p:txBody>
          <a:bodyPr vert="horz" wrap="square" lIns="0" tIns="12700" rIns="0" bIns="0" rtlCol="0" anchor="t">
            <a:spAutoFit/>
          </a:bodyPr>
          <a:lstStyle/>
          <a:p>
            <a:pPr marL="12700">
              <a:lnSpc>
                <a:spcPct val="100000"/>
              </a:lnSpc>
              <a:spcBef>
                <a:spcPts val="100"/>
              </a:spcBef>
            </a:pPr>
            <a:r>
              <a:rPr dirty="0"/>
              <a:t>Modelo </a:t>
            </a:r>
            <a:r>
              <a:rPr spc="-5" dirty="0"/>
              <a:t>físico </a:t>
            </a:r>
            <a:r>
              <a:rPr dirty="0"/>
              <a:t>de</a:t>
            </a:r>
            <a:r>
              <a:rPr spc="-60" dirty="0"/>
              <a:t> </a:t>
            </a:r>
            <a:r>
              <a:rPr spc="-5" dirty="0"/>
              <a:t>usuarios</a:t>
            </a:r>
          </a:p>
        </p:txBody>
      </p:sp>
      <p:sp>
        <p:nvSpPr>
          <p:cNvPr id="4" name="object 4"/>
          <p:cNvSpPr txBox="1"/>
          <p:nvPr/>
        </p:nvSpPr>
        <p:spPr>
          <a:xfrm>
            <a:off x="2362201" y="1295400"/>
            <a:ext cx="5553075" cy="284480"/>
          </a:xfrm>
          <a:prstGeom prst="rect">
            <a:avLst/>
          </a:prstGeom>
        </p:spPr>
        <p:txBody>
          <a:bodyPr vert="horz" wrap="square" lIns="0" tIns="12700" rIns="0" bIns="0" rtlCol="0">
            <a:spAutoFit/>
          </a:bodyPr>
          <a:lstStyle/>
          <a:p>
            <a:pPr marL="241300" indent="-228600">
              <a:spcBef>
                <a:spcPts val="100"/>
              </a:spcBef>
              <a:buFont typeface="Arial"/>
              <a:buChar char="•"/>
              <a:tabLst>
                <a:tab pos="240665" algn="l"/>
                <a:tab pos="241300" algn="l"/>
              </a:tabLst>
            </a:pPr>
            <a:r>
              <a:rPr sz="1700" b="1" dirty="0">
                <a:latin typeface="Trebuchet MS"/>
                <a:cs typeface="Trebuchet MS"/>
              </a:rPr>
              <a:t>Opción 3</a:t>
            </a:r>
            <a:r>
              <a:rPr sz="1700" dirty="0">
                <a:latin typeface="Trebuchet MS"/>
                <a:cs typeface="Trebuchet MS"/>
              </a:rPr>
              <a:t>: </a:t>
            </a:r>
            <a:r>
              <a:rPr sz="1700" spc="-5" dirty="0">
                <a:latin typeface="Trebuchet MS"/>
                <a:cs typeface="Trebuchet MS"/>
              </a:rPr>
              <a:t>que el _id sea un campo</a:t>
            </a:r>
            <a:r>
              <a:rPr sz="1700" spc="-25" dirty="0">
                <a:latin typeface="Trebuchet MS"/>
                <a:cs typeface="Trebuchet MS"/>
              </a:rPr>
              <a:t> </a:t>
            </a:r>
            <a:r>
              <a:rPr sz="1700" spc="-5" dirty="0">
                <a:latin typeface="Trebuchet MS"/>
                <a:cs typeface="Trebuchet MS"/>
              </a:rPr>
              <a:t>“nombre_usuario”:</a:t>
            </a:r>
            <a:endParaRPr sz="1700" dirty="0">
              <a:latin typeface="Trebuchet MS"/>
              <a:cs typeface="Trebuchet MS"/>
            </a:endParaRPr>
          </a:p>
        </p:txBody>
      </p:sp>
      <p:sp>
        <p:nvSpPr>
          <p:cNvPr id="5" name="object 5"/>
          <p:cNvSpPr txBox="1"/>
          <p:nvPr/>
        </p:nvSpPr>
        <p:spPr>
          <a:xfrm>
            <a:off x="1819237" y="2064144"/>
            <a:ext cx="4406900" cy="4234685"/>
          </a:xfrm>
          <a:prstGeom prst="rect">
            <a:avLst/>
          </a:prstGeom>
          <a:solidFill>
            <a:srgbClr val="FFFFFF"/>
          </a:solidFill>
          <a:ln w="12700">
            <a:solidFill>
              <a:srgbClr val="B340A9"/>
            </a:solidFill>
          </a:ln>
        </p:spPr>
        <p:txBody>
          <a:bodyPr vert="horz" wrap="square" lIns="0" tIns="3810" rIns="0" bIns="0" rtlCol="0">
            <a:spAutoFit/>
          </a:bodyPr>
          <a:lstStyle/>
          <a:p>
            <a:pPr>
              <a:spcBef>
                <a:spcPts val="30"/>
              </a:spcBef>
            </a:pPr>
            <a:endParaRPr sz="1500" dirty="0">
              <a:latin typeface="Times New Roman"/>
              <a:cs typeface="Times New Roman"/>
            </a:endParaRPr>
          </a:p>
          <a:p>
            <a:pPr marL="76835"/>
            <a:r>
              <a:rPr sz="1700" dirty="0">
                <a:latin typeface="Trebuchet MS"/>
                <a:cs typeface="Trebuchet MS"/>
              </a:rPr>
              <a:t>{</a:t>
            </a:r>
          </a:p>
          <a:p>
            <a:pPr marL="991235" marR="1760855">
              <a:lnSpc>
                <a:spcPct val="117600"/>
              </a:lnSpc>
              <a:spcBef>
                <a:spcPts val="35"/>
              </a:spcBef>
            </a:pPr>
            <a:r>
              <a:rPr sz="1700" spc="-5" dirty="0">
                <a:solidFill>
                  <a:srgbClr val="0070C0"/>
                </a:solidFill>
                <a:latin typeface="Trebuchet MS"/>
                <a:cs typeface="Trebuchet MS"/>
              </a:rPr>
              <a:t>_id:</a:t>
            </a:r>
            <a:r>
              <a:rPr sz="1700" spc="-50" dirty="0">
                <a:solidFill>
                  <a:srgbClr val="0070C0"/>
                </a:solidFill>
                <a:latin typeface="Trebuchet MS"/>
                <a:cs typeface="Trebuchet MS"/>
              </a:rPr>
              <a:t> </a:t>
            </a:r>
            <a:r>
              <a:rPr sz="1700" spc="-5" dirty="0">
                <a:latin typeface="Trebuchet MS"/>
                <a:cs typeface="Trebuchet MS"/>
              </a:rPr>
              <a:t>'Frank_blog',  </a:t>
            </a:r>
            <a:r>
              <a:rPr sz="1700" spc="-5" dirty="0">
                <a:solidFill>
                  <a:srgbClr val="0070C0"/>
                </a:solidFill>
                <a:latin typeface="Trebuchet MS"/>
                <a:cs typeface="Trebuchet MS"/>
              </a:rPr>
              <a:t>nombre:</a:t>
            </a:r>
            <a:r>
              <a:rPr sz="1700" spc="-25" dirty="0">
                <a:solidFill>
                  <a:srgbClr val="0070C0"/>
                </a:solidFill>
                <a:latin typeface="Trebuchet MS"/>
                <a:cs typeface="Trebuchet MS"/>
              </a:rPr>
              <a:t> </a:t>
            </a:r>
            <a:r>
              <a:rPr sz="1700" spc="-5" dirty="0">
                <a:latin typeface="Trebuchet MS"/>
                <a:cs typeface="Trebuchet MS"/>
              </a:rPr>
              <a:t>'Frank',</a:t>
            </a:r>
            <a:endParaRPr sz="1700" dirty="0">
              <a:latin typeface="Trebuchet MS"/>
              <a:cs typeface="Trebuchet MS"/>
            </a:endParaRPr>
          </a:p>
          <a:p>
            <a:pPr marL="991235" marR="94615">
              <a:lnSpc>
                <a:spcPct val="119300"/>
              </a:lnSpc>
            </a:pPr>
            <a:r>
              <a:rPr sz="1700" spc="-5" dirty="0">
                <a:solidFill>
                  <a:srgbClr val="0070C0"/>
                </a:solidFill>
                <a:latin typeface="Trebuchet MS"/>
                <a:cs typeface="Trebuchet MS"/>
              </a:rPr>
              <a:t>cuenta_twitter: </a:t>
            </a:r>
            <a:r>
              <a:rPr sz="1700" spc="-5" dirty="0">
                <a:latin typeface="Trebuchet MS"/>
                <a:cs typeface="Trebuchet MS"/>
              </a:rPr>
              <a:t>'Frank_USE',  </a:t>
            </a:r>
            <a:r>
              <a:rPr sz="1700" spc="-5" dirty="0">
                <a:solidFill>
                  <a:srgbClr val="0070C0"/>
                </a:solidFill>
                <a:latin typeface="Trebuchet MS"/>
                <a:cs typeface="Trebuchet MS"/>
              </a:rPr>
              <a:t>descripcion: </a:t>
            </a:r>
            <a:r>
              <a:rPr sz="1700" spc="-5" dirty="0">
                <a:latin typeface="Trebuchet MS"/>
                <a:cs typeface="Trebuchet MS"/>
              </a:rPr>
              <a:t>'blogger aficionado',  </a:t>
            </a:r>
            <a:r>
              <a:rPr sz="1700" spc="-5" dirty="0">
                <a:solidFill>
                  <a:srgbClr val="0070C0"/>
                </a:solidFill>
                <a:latin typeface="Trebuchet MS"/>
                <a:cs typeface="Trebuchet MS"/>
              </a:rPr>
              <a:t>telefonos:</a:t>
            </a:r>
            <a:r>
              <a:rPr sz="1700" spc="-45" dirty="0">
                <a:solidFill>
                  <a:srgbClr val="0070C0"/>
                </a:solidFill>
                <a:latin typeface="Trebuchet MS"/>
                <a:cs typeface="Trebuchet MS"/>
              </a:rPr>
              <a:t> </a:t>
            </a:r>
            <a:r>
              <a:rPr sz="1700" spc="-5" dirty="0">
                <a:latin typeface="Trebuchet MS"/>
                <a:cs typeface="Trebuchet MS"/>
              </a:rPr>
              <a:t>['73128989',’43278944’]</a:t>
            </a:r>
            <a:endParaRPr sz="1700" dirty="0">
              <a:latin typeface="Trebuchet MS"/>
              <a:cs typeface="Trebuchet MS"/>
            </a:endParaRPr>
          </a:p>
          <a:p>
            <a:pPr marL="991235">
              <a:spcBef>
                <a:spcPts val="395"/>
              </a:spcBef>
            </a:pPr>
            <a:r>
              <a:rPr sz="1700" spc="-5" dirty="0">
                <a:solidFill>
                  <a:srgbClr val="0070C0"/>
                </a:solidFill>
                <a:latin typeface="Trebuchet MS"/>
                <a:cs typeface="Trebuchet MS"/>
              </a:rPr>
              <a:t>direccion:</a:t>
            </a:r>
            <a:r>
              <a:rPr sz="1700" spc="-5" dirty="0">
                <a:latin typeface="Trebuchet MS"/>
                <a:cs typeface="Trebuchet MS"/>
              </a:rPr>
              <a:t>{</a:t>
            </a:r>
            <a:endParaRPr sz="1700" dirty="0">
              <a:latin typeface="Trebuchet MS"/>
              <a:cs typeface="Trebuchet MS"/>
            </a:endParaRPr>
          </a:p>
          <a:p>
            <a:pPr marL="1905635" marR="60960">
              <a:lnSpc>
                <a:spcPct val="119300"/>
              </a:lnSpc>
            </a:pPr>
            <a:r>
              <a:rPr sz="1700" spc="-5" dirty="0">
                <a:solidFill>
                  <a:srgbClr val="0070C0"/>
                </a:solidFill>
                <a:latin typeface="Trebuchet MS"/>
                <a:cs typeface="Trebuchet MS"/>
              </a:rPr>
              <a:t>calle: </a:t>
            </a:r>
            <a:r>
              <a:rPr sz="1700" spc="-85" dirty="0">
                <a:latin typeface="Trebuchet MS"/>
                <a:cs typeface="Trebuchet MS"/>
              </a:rPr>
              <a:t>'Av. </a:t>
            </a:r>
            <a:r>
              <a:rPr sz="1700" dirty="0">
                <a:latin typeface="Trebuchet MS"/>
                <a:cs typeface="Trebuchet MS"/>
              </a:rPr>
              <a:t>de </a:t>
            </a:r>
            <a:r>
              <a:rPr sz="1700" spc="-5" dirty="0">
                <a:latin typeface="Trebuchet MS"/>
                <a:cs typeface="Trebuchet MS"/>
              </a:rPr>
              <a:t>los Castros',  </a:t>
            </a:r>
            <a:r>
              <a:rPr sz="1700" spc="-5" dirty="0">
                <a:solidFill>
                  <a:srgbClr val="0070C0"/>
                </a:solidFill>
                <a:latin typeface="Trebuchet MS"/>
                <a:cs typeface="Trebuchet MS"/>
              </a:rPr>
              <a:t>numero: </a:t>
            </a:r>
            <a:r>
              <a:rPr sz="1700" spc="-5" dirty="0">
                <a:latin typeface="Trebuchet MS"/>
                <a:cs typeface="Trebuchet MS"/>
              </a:rPr>
              <a:t>'2256',</a:t>
            </a:r>
            <a:endParaRPr sz="1700" dirty="0">
              <a:latin typeface="Trebuchet MS"/>
              <a:cs typeface="Trebuchet MS"/>
            </a:endParaRPr>
          </a:p>
          <a:p>
            <a:pPr marL="1905635">
              <a:spcBef>
                <a:spcPts val="360"/>
              </a:spcBef>
            </a:pPr>
            <a:r>
              <a:rPr sz="1700" spc="-5" dirty="0">
                <a:solidFill>
                  <a:srgbClr val="0070C0"/>
                </a:solidFill>
                <a:latin typeface="Trebuchet MS"/>
                <a:cs typeface="Trebuchet MS"/>
              </a:rPr>
              <a:t>cp: </a:t>
            </a:r>
            <a:r>
              <a:rPr sz="1700" spc="-5" dirty="0">
                <a:latin typeface="Trebuchet MS"/>
                <a:cs typeface="Trebuchet MS"/>
              </a:rPr>
              <a:t>'39005',</a:t>
            </a:r>
            <a:endParaRPr sz="1700" dirty="0">
              <a:latin typeface="Trebuchet MS"/>
              <a:cs typeface="Trebuchet MS"/>
            </a:endParaRPr>
          </a:p>
          <a:p>
            <a:pPr marL="1905635">
              <a:spcBef>
                <a:spcPts val="390"/>
              </a:spcBef>
            </a:pPr>
            <a:r>
              <a:rPr sz="1700" spc="-5" dirty="0">
                <a:solidFill>
                  <a:srgbClr val="0070C0"/>
                </a:solidFill>
                <a:latin typeface="Trebuchet MS"/>
                <a:cs typeface="Trebuchet MS"/>
              </a:rPr>
              <a:t>ciudad:</a:t>
            </a:r>
            <a:r>
              <a:rPr sz="1700" spc="-10" dirty="0">
                <a:solidFill>
                  <a:srgbClr val="0070C0"/>
                </a:solidFill>
                <a:latin typeface="Trebuchet MS"/>
                <a:cs typeface="Trebuchet MS"/>
              </a:rPr>
              <a:t> </a:t>
            </a:r>
            <a:r>
              <a:rPr sz="1700" spc="-5" dirty="0">
                <a:latin typeface="Trebuchet MS"/>
                <a:cs typeface="Trebuchet MS"/>
              </a:rPr>
              <a:t>'Santander‘</a:t>
            </a:r>
            <a:endParaRPr sz="1700" dirty="0">
              <a:latin typeface="Trebuchet MS"/>
              <a:cs typeface="Trebuchet MS"/>
            </a:endParaRPr>
          </a:p>
          <a:p>
            <a:pPr marL="1905635">
              <a:spcBef>
                <a:spcPts val="395"/>
              </a:spcBef>
            </a:pPr>
            <a:r>
              <a:rPr sz="1700" dirty="0">
                <a:latin typeface="Trebuchet MS"/>
                <a:cs typeface="Trebuchet MS"/>
              </a:rPr>
              <a:t>}</a:t>
            </a:r>
          </a:p>
          <a:p>
            <a:pPr marL="76835">
              <a:spcBef>
                <a:spcPts val="395"/>
              </a:spcBef>
            </a:pPr>
            <a:r>
              <a:rPr sz="1700" dirty="0">
                <a:latin typeface="Trebuchet MS"/>
                <a:cs typeface="Trebuchet MS"/>
              </a:rPr>
              <a:t>}</a:t>
            </a:r>
          </a:p>
        </p:txBody>
      </p:sp>
      <p:grpSp>
        <p:nvGrpSpPr>
          <p:cNvPr id="6" name="object 6"/>
          <p:cNvGrpSpPr/>
          <p:nvPr/>
        </p:nvGrpSpPr>
        <p:grpSpPr>
          <a:xfrm>
            <a:off x="6219787" y="4288548"/>
            <a:ext cx="1080770" cy="449580"/>
            <a:chOff x="4695787" y="4288548"/>
            <a:chExt cx="1080770" cy="449580"/>
          </a:xfrm>
        </p:grpSpPr>
        <p:sp>
          <p:nvSpPr>
            <p:cNvPr id="7" name="object 7"/>
            <p:cNvSpPr/>
            <p:nvPr/>
          </p:nvSpPr>
          <p:spPr>
            <a:xfrm>
              <a:off x="4702137" y="4294898"/>
              <a:ext cx="1068070" cy="436880"/>
            </a:xfrm>
            <a:custGeom>
              <a:avLst/>
              <a:gdLst/>
              <a:ahLst/>
              <a:cxnLst/>
              <a:rect l="l" t="t" r="r" b="b"/>
              <a:pathLst>
                <a:path w="1068070" h="436879">
                  <a:moveTo>
                    <a:pt x="849541" y="0"/>
                  </a:moveTo>
                  <a:lnTo>
                    <a:pt x="849541" y="109181"/>
                  </a:lnTo>
                  <a:lnTo>
                    <a:pt x="0" y="109181"/>
                  </a:lnTo>
                  <a:lnTo>
                    <a:pt x="0" y="327545"/>
                  </a:lnTo>
                  <a:lnTo>
                    <a:pt x="849541" y="327545"/>
                  </a:lnTo>
                  <a:lnTo>
                    <a:pt x="849541" y="436727"/>
                  </a:lnTo>
                  <a:lnTo>
                    <a:pt x="1067904" y="218376"/>
                  </a:lnTo>
                  <a:lnTo>
                    <a:pt x="849541" y="0"/>
                  </a:lnTo>
                  <a:close/>
                </a:path>
              </a:pathLst>
            </a:custGeom>
            <a:solidFill>
              <a:srgbClr val="F35AE6"/>
            </a:solidFill>
          </p:spPr>
          <p:txBody>
            <a:bodyPr wrap="square" lIns="0" tIns="0" rIns="0" bIns="0" rtlCol="0"/>
            <a:lstStyle/>
            <a:p>
              <a:endParaRPr/>
            </a:p>
          </p:txBody>
        </p:sp>
        <p:sp>
          <p:nvSpPr>
            <p:cNvPr id="8" name="object 8"/>
            <p:cNvSpPr/>
            <p:nvPr/>
          </p:nvSpPr>
          <p:spPr>
            <a:xfrm>
              <a:off x="4702137" y="4294898"/>
              <a:ext cx="1068070" cy="436880"/>
            </a:xfrm>
            <a:custGeom>
              <a:avLst/>
              <a:gdLst/>
              <a:ahLst/>
              <a:cxnLst/>
              <a:rect l="l" t="t" r="r" b="b"/>
              <a:pathLst>
                <a:path w="1068070" h="436879">
                  <a:moveTo>
                    <a:pt x="0" y="109182"/>
                  </a:moveTo>
                  <a:lnTo>
                    <a:pt x="849537" y="109182"/>
                  </a:lnTo>
                  <a:lnTo>
                    <a:pt x="849537" y="0"/>
                  </a:lnTo>
                  <a:lnTo>
                    <a:pt x="1067900" y="218365"/>
                  </a:lnTo>
                  <a:lnTo>
                    <a:pt x="849537" y="436729"/>
                  </a:lnTo>
                  <a:lnTo>
                    <a:pt x="849537" y="327547"/>
                  </a:lnTo>
                  <a:lnTo>
                    <a:pt x="0" y="327547"/>
                  </a:lnTo>
                  <a:lnTo>
                    <a:pt x="0" y="109182"/>
                  </a:lnTo>
                  <a:close/>
                </a:path>
              </a:pathLst>
            </a:custGeom>
            <a:ln w="12700">
              <a:solidFill>
                <a:srgbClr val="B340A9"/>
              </a:solidFill>
            </a:ln>
          </p:spPr>
          <p:txBody>
            <a:bodyPr wrap="square" lIns="0" tIns="0" rIns="0" bIns="0" rtlCol="0"/>
            <a:lstStyle/>
            <a:p>
              <a:endParaRPr/>
            </a:p>
          </p:txBody>
        </p:sp>
      </p:grpSp>
      <p:sp>
        <p:nvSpPr>
          <p:cNvPr id="9" name="object 9"/>
          <p:cNvSpPr txBox="1"/>
          <p:nvPr/>
        </p:nvSpPr>
        <p:spPr>
          <a:xfrm>
            <a:off x="7591818" y="3833698"/>
            <a:ext cx="2457450" cy="1400810"/>
          </a:xfrm>
          <a:prstGeom prst="rect">
            <a:avLst/>
          </a:prstGeom>
        </p:spPr>
        <p:txBody>
          <a:bodyPr vert="horz" wrap="square" lIns="0" tIns="12700" rIns="0" bIns="0" rtlCol="0">
            <a:spAutoFit/>
          </a:bodyPr>
          <a:lstStyle/>
          <a:p>
            <a:pPr marL="12700" marR="5715">
              <a:spcBef>
                <a:spcPts val="100"/>
              </a:spcBef>
            </a:pPr>
            <a:r>
              <a:rPr spc="-5" dirty="0">
                <a:latin typeface="Trebuchet MS"/>
                <a:cs typeface="Trebuchet MS"/>
              </a:rPr>
              <a:t>El </a:t>
            </a:r>
            <a:r>
              <a:rPr dirty="0">
                <a:latin typeface="Trebuchet MS"/>
                <a:cs typeface="Trebuchet MS"/>
              </a:rPr>
              <a:t>_id es humanamente  </a:t>
            </a:r>
            <a:r>
              <a:rPr spc="-5" dirty="0">
                <a:latin typeface="Trebuchet MS"/>
                <a:cs typeface="Trebuchet MS"/>
              </a:rPr>
              <a:t>comprensible.</a:t>
            </a:r>
            <a:endParaRPr>
              <a:latin typeface="Trebuchet MS"/>
              <a:cs typeface="Trebuchet MS"/>
            </a:endParaRPr>
          </a:p>
          <a:p>
            <a:pPr>
              <a:spcBef>
                <a:spcPts val="30"/>
              </a:spcBef>
            </a:pPr>
            <a:endParaRPr sz="1850">
              <a:latin typeface="Trebuchet MS"/>
              <a:cs typeface="Trebuchet MS"/>
            </a:endParaRPr>
          </a:p>
          <a:p>
            <a:pPr marL="12700" marR="5080">
              <a:tabLst>
                <a:tab pos="405765" algn="l"/>
                <a:tab pos="998219" algn="l"/>
                <a:tab pos="2021839" algn="l"/>
              </a:tabLst>
            </a:pPr>
            <a:r>
              <a:rPr spc="-170" dirty="0">
                <a:latin typeface="Trebuchet MS"/>
                <a:cs typeface="Trebuchet MS"/>
              </a:rPr>
              <a:t>Y</a:t>
            </a:r>
            <a:r>
              <a:rPr dirty="0">
                <a:latin typeface="Trebuchet MS"/>
                <a:cs typeface="Trebuchet MS"/>
              </a:rPr>
              <a:t>a	</a:t>
            </a:r>
            <a:r>
              <a:rPr spc="5" dirty="0">
                <a:latin typeface="Trebuchet MS"/>
                <a:cs typeface="Trebuchet MS"/>
              </a:rPr>
              <a:t>e</a:t>
            </a:r>
            <a:r>
              <a:rPr spc="-10" dirty="0">
                <a:latin typeface="Trebuchet MS"/>
                <a:cs typeface="Trebuchet MS"/>
              </a:rPr>
              <a:t>s</a:t>
            </a:r>
            <a:r>
              <a:rPr spc="-5" dirty="0">
                <a:latin typeface="Trebuchet MS"/>
                <a:cs typeface="Trebuchet MS"/>
              </a:rPr>
              <a:t>t</a:t>
            </a:r>
            <a:r>
              <a:rPr dirty="0">
                <a:latin typeface="Trebuchet MS"/>
                <a:cs typeface="Trebuchet MS"/>
              </a:rPr>
              <a:t>á	</a:t>
            </a:r>
            <a:r>
              <a:rPr spc="-5" dirty="0">
                <a:latin typeface="Trebuchet MS"/>
                <a:cs typeface="Trebuchet MS"/>
              </a:rPr>
              <a:t>i</a:t>
            </a:r>
            <a:r>
              <a:rPr dirty="0">
                <a:latin typeface="Trebuchet MS"/>
                <a:cs typeface="Trebuchet MS"/>
              </a:rPr>
              <a:t>n</a:t>
            </a:r>
            <a:r>
              <a:rPr spc="-5" dirty="0">
                <a:latin typeface="Trebuchet MS"/>
                <a:cs typeface="Trebuchet MS"/>
              </a:rPr>
              <a:t>di</a:t>
            </a:r>
            <a:r>
              <a:rPr spc="-10" dirty="0">
                <a:latin typeface="Trebuchet MS"/>
                <a:cs typeface="Trebuchet MS"/>
              </a:rPr>
              <a:t>z</a:t>
            </a:r>
            <a:r>
              <a:rPr dirty="0">
                <a:latin typeface="Trebuchet MS"/>
                <a:cs typeface="Trebuchet MS"/>
              </a:rPr>
              <a:t>a</a:t>
            </a:r>
            <a:r>
              <a:rPr spc="-5" dirty="0">
                <a:latin typeface="Trebuchet MS"/>
                <a:cs typeface="Trebuchet MS"/>
              </a:rPr>
              <a:t>d</a:t>
            </a:r>
            <a:r>
              <a:rPr dirty="0">
                <a:latin typeface="Trebuchet MS"/>
                <a:cs typeface="Trebuchet MS"/>
              </a:rPr>
              <a:t>o	(</a:t>
            </a:r>
            <a:r>
              <a:rPr spc="-5" dirty="0">
                <a:latin typeface="Trebuchet MS"/>
                <a:cs typeface="Trebuchet MS"/>
              </a:rPr>
              <a:t>po</a:t>
            </a:r>
            <a:r>
              <a:rPr dirty="0">
                <a:latin typeface="Trebuchet MS"/>
                <a:cs typeface="Trebuchet MS"/>
              </a:rPr>
              <a:t>r  </a:t>
            </a:r>
            <a:r>
              <a:rPr spc="-5" dirty="0">
                <a:latin typeface="Trebuchet MS"/>
                <a:cs typeface="Trebuchet MS"/>
              </a:rPr>
              <a:t>defecto).</a:t>
            </a:r>
            <a:endParaRPr>
              <a:latin typeface="Trebuchet MS"/>
              <a:cs typeface="Trebuchet MS"/>
            </a:endParaRPr>
          </a:p>
        </p:txBody>
      </p:sp>
    </p:spTree>
    <p:extLst>
      <p:ext uri="{BB962C8B-B14F-4D97-AF65-F5344CB8AC3E}">
        <p14:creationId xmlns:p14="http://schemas.microsoft.com/office/powerpoint/2010/main" val="14381128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57217" y="381000"/>
            <a:ext cx="7924022" cy="689932"/>
          </a:xfrm>
          <a:prstGeom prst="rect">
            <a:avLst/>
          </a:prstGeom>
        </p:spPr>
        <p:txBody>
          <a:bodyPr vert="horz" wrap="square" lIns="0" tIns="12700" rIns="0" bIns="0" rtlCol="0" anchor="t">
            <a:spAutoFit/>
          </a:bodyPr>
          <a:lstStyle/>
          <a:p>
            <a:pPr marL="12700">
              <a:lnSpc>
                <a:spcPct val="100000"/>
              </a:lnSpc>
              <a:spcBef>
                <a:spcPts val="100"/>
              </a:spcBef>
            </a:pPr>
            <a:r>
              <a:rPr dirty="0"/>
              <a:t>Insertado de datos en</a:t>
            </a:r>
            <a:r>
              <a:rPr spc="-85" dirty="0"/>
              <a:t> </a:t>
            </a:r>
            <a:r>
              <a:rPr dirty="0"/>
              <a:t>usuarios</a:t>
            </a:r>
          </a:p>
        </p:txBody>
      </p:sp>
      <p:sp>
        <p:nvSpPr>
          <p:cNvPr id="4" name="object 4"/>
          <p:cNvSpPr txBox="1"/>
          <p:nvPr/>
        </p:nvSpPr>
        <p:spPr>
          <a:xfrm>
            <a:off x="1960257" y="1143000"/>
            <a:ext cx="8057515" cy="631825"/>
          </a:xfrm>
          <a:prstGeom prst="rect">
            <a:avLst/>
          </a:prstGeom>
        </p:spPr>
        <p:txBody>
          <a:bodyPr vert="horz" wrap="square" lIns="0" tIns="75565" rIns="0" bIns="0" rtlCol="0">
            <a:spAutoFit/>
          </a:bodyPr>
          <a:lstStyle/>
          <a:p>
            <a:pPr marL="241300" marR="5080" indent="-228600">
              <a:lnSpc>
                <a:spcPts val="2130"/>
              </a:lnSpc>
              <a:spcBef>
                <a:spcPts val="595"/>
              </a:spcBef>
              <a:buFont typeface="Arial"/>
              <a:buChar char="•"/>
              <a:tabLst>
                <a:tab pos="240665" algn="l"/>
                <a:tab pos="241300" algn="l"/>
              </a:tabLst>
            </a:pPr>
            <a:r>
              <a:rPr sz="2200" spc="-20" dirty="0">
                <a:latin typeface="Trebuchet MS"/>
                <a:cs typeface="Trebuchet MS"/>
              </a:rPr>
              <a:t>Previo </a:t>
            </a:r>
            <a:r>
              <a:rPr sz="2200" spc="-10" dirty="0">
                <a:latin typeface="Trebuchet MS"/>
                <a:cs typeface="Trebuchet MS"/>
              </a:rPr>
              <a:t>borrado </a:t>
            </a:r>
            <a:r>
              <a:rPr sz="2200" spc="-5" dirty="0">
                <a:latin typeface="Trebuchet MS"/>
                <a:cs typeface="Trebuchet MS"/>
              </a:rPr>
              <a:t>de los datos anteriormente insertados </a:t>
            </a:r>
            <a:r>
              <a:rPr sz="2200" dirty="0">
                <a:latin typeface="Trebuchet MS"/>
                <a:cs typeface="Trebuchet MS"/>
              </a:rPr>
              <a:t>y </a:t>
            </a:r>
            <a:r>
              <a:rPr sz="2200" spc="-5" dirty="0">
                <a:latin typeface="Trebuchet MS"/>
                <a:cs typeface="Trebuchet MS"/>
              </a:rPr>
              <a:t>de los  índices </a:t>
            </a:r>
            <a:r>
              <a:rPr sz="2200" spc="-10" dirty="0">
                <a:latin typeface="Trebuchet MS"/>
                <a:cs typeface="Trebuchet MS"/>
              </a:rPr>
              <a:t>creados, añadimos </a:t>
            </a:r>
            <a:r>
              <a:rPr sz="2200" spc="-5" dirty="0">
                <a:latin typeface="Trebuchet MS"/>
                <a:cs typeface="Trebuchet MS"/>
              </a:rPr>
              <a:t>algunos datos </a:t>
            </a:r>
            <a:r>
              <a:rPr sz="2200" dirty="0">
                <a:latin typeface="Trebuchet MS"/>
                <a:cs typeface="Trebuchet MS"/>
              </a:rPr>
              <a:t>en la</a:t>
            </a:r>
            <a:r>
              <a:rPr sz="2200" spc="-15" dirty="0">
                <a:latin typeface="Trebuchet MS"/>
                <a:cs typeface="Trebuchet MS"/>
              </a:rPr>
              <a:t> </a:t>
            </a:r>
            <a:r>
              <a:rPr sz="2200" spc="-5" dirty="0">
                <a:latin typeface="Trebuchet MS"/>
                <a:cs typeface="Trebuchet MS"/>
              </a:rPr>
              <a:t>colección:</a:t>
            </a:r>
            <a:endParaRPr sz="2200" dirty="0">
              <a:latin typeface="Trebuchet MS"/>
              <a:cs typeface="Trebuchet MS"/>
            </a:endParaRPr>
          </a:p>
        </p:txBody>
      </p:sp>
      <p:sp>
        <p:nvSpPr>
          <p:cNvPr id="6" name="object 6"/>
          <p:cNvSpPr txBox="1"/>
          <p:nvPr/>
        </p:nvSpPr>
        <p:spPr>
          <a:xfrm>
            <a:off x="6174698" y="2209800"/>
            <a:ext cx="4356100" cy="3305392"/>
          </a:xfrm>
          <a:prstGeom prst="rect">
            <a:avLst/>
          </a:prstGeom>
          <a:solidFill>
            <a:srgbClr val="FFFFFF"/>
          </a:solidFill>
          <a:ln w="12700">
            <a:solidFill>
              <a:srgbClr val="B340A9"/>
            </a:solidFill>
          </a:ln>
        </p:spPr>
        <p:txBody>
          <a:bodyPr vert="horz" wrap="square" lIns="0" tIns="121285" rIns="0" bIns="0" rtlCol="0">
            <a:spAutoFit/>
          </a:bodyPr>
          <a:lstStyle/>
          <a:p>
            <a:pPr marL="71120">
              <a:lnSpc>
                <a:spcPts val="1910"/>
              </a:lnSpc>
              <a:spcBef>
                <a:spcPts val="955"/>
              </a:spcBef>
            </a:pPr>
            <a:r>
              <a:rPr sz="1600" spc="-5" dirty="0">
                <a:latin typeface="Trebuchet MS"/>
                <a:cs typeface="Trebuchet MS"/>
              </a:rPr>
              <a:t>db.usuario.insert({</a:t>
            </a:r>
            <a:endParaRPr sz="1600" dirty="0">
              <a:latin typeface="Trebuchet MS"/>
              <a:cs typeface="Trebuchet MS"/>
            </a:endParaRPr>
          </a:p>
          <a:p>
            <a:pPr marL="985519">
              <a:lnSpc>
                <a:spcPts val="1910"/>
              </a:lnSpc>
            </a:pPr>
            <a:r>
              <a:rPr sz="1600" spc="-5" dirty="0">
                <a:solidFill>
                  <a:srgbClr val="0070C0"/>
                </a:solidFill>
                <a:latin typeface="Trebuchet MS"/>
                <a:cs typeface="Trebuchet MS"/>
              </a:rPr>
              <a:t>_id:</a:t>
            </a:r>
            <a:r>
              <a:rPr sz="1600" dirty="0">
                <a:solidFill>
                  <a:srgbClr val="0070C0"/>
                </a:solidFill>
                <a:latin typeface="Trebuchet MS"/>
                <a:cs typeface="Trebuchet MS"/>
              </a:rPr>
              <a:t> </a:t>
            </a:r>
            <a:r>
              <a:rPr sz="1600" spc="-10" dirty="0">
                <a:latin typeface="Trebuchet MS"/>
                <a:cs typeface="Trebuchet MS"/>
              </a:rPr>
              <a:t>'Peter_blog',</a:t>
            </a:r>
            <a:endParaRPr sz="1600" dirty="0">
              <a:latin typeface="Trebuchet MS"/>
              <a:cs typeface="Trebuchet MS"/>
            </a:endParaRPr>
          </a:p>
          <a:p>
            <a:pPr marL="985519" marR="1311275">
              <a:lnSpc>
                <a:spcPts val="1900"/>
              </a:lnSpc>
              <a:spcBef>
                <a:spcPts val="90"/>
              </a:spcBef>
            </a:pPr>
            <a:r>
              <a:rPr sz="1600" spc="-5" dirty="0">
                <a:solidFill>
                  <a:srgbClr val="0070C0"/>
                </a:solidFill>
                <a:latin typeface="Trebuchet MS"/>
                <a:cs typeface="Trebuchet MS"/>
              </a:rPr>
              <a:t>nombre: </a:t>
            </a:r>
            <a:r>
              <a:rPr sz="1600" spc="-15" dirty="0">
                <a:latin typeface="Trebuchet MS"/>
                <a:cs typeface="Trebuchet MS"/>
              </a:rPr>
              <a:t>'Peter',  </a:t>
            </a:r>
            <a:r>
              <a:rPr sz="1600" spc="-5" dirty="0">
                <a:solidFill>
                  <a:srgbClr val="0070C0"/>
                </a:solidFill>
                <a:latin typeface="Trebuchet MS"/>
                <a:cs typeface="Trebuchet MS"/>
              </a:rPr>
              <a:t>cuenta_twitter: </a:t>
            </a:r>
            <a:r>
              <a:rPr sz="1600" spc="-20" dirty="0">
                <a:latin typeface="Trebuchet MS"/>
                <a:cs typeface="Trebuchet MS"/>
              </a:rPr>
              <a:t>'Pete',</a:t>
            </a:r>
            <a:endParaRPr sz="1600" dirty="0">
              <a:latin typeface="Trebuchet MS"/>
              <a:cs typeface="Trebuchet MS"/>
            </a:endParaRPr>
          </a:p>
          <a:p>
            <a:pPr marL="985519" marR="364490">
              <a:lnSpc>
                <a:spcPts val="1930"/>
              </a:lnSpc>
              <a:spcBef>
                <a:spcPts val="10"/>
              </a:spcBef>
            </a:pPr>
            <a:r>
              <a:rPr sz="1600" spc="-5" dirty="0">
                <a:solidFill>
                  <a:srgbClr val="0070C0"/>
                </a:solidFill>
                <a:latin typeface="Trebuchet MS"/>
                <a:cs typeface="Trebuchet MS"/>
              </a:rPr>
              <a:t>descripcion: </a:t>
            </a:r>
            <a:r>
              <a:rPr sz="1600" spc="-5" dirty="0">
                <a:latin typeface="Trebuchet MS"/>
                <a:cs typeface="Trebuchet MS"/>
              </a:rPr>
              <a:t>'blogger aficionado',  </a:t>
            </a:r>
            <a:r>
              <a:rPr sz="1600" spc="-5" dirty="0">
                <a:solidFill>
                  <a:srgbClr val="0070C0"/>
                </a:solidFill>
                <a:latin typeface="Trebuchet MS"/>
                <a:cs typeface="Trebuchet MS"/>
              </a:rPr>
              <a:t>telefono1: </a:t>
            </a:r>
            <a:r>
              <a:rPr sz="1600" spc="-5" dirty="0">
                <a:latin typeface="Trebuchet MS"/>
                <a:cs typeface="Trebuchet MS"/>
              </a:rPr>
              <a:t>['808080',</a:t>
            </a:r>
            <a:r>
              <a:rPr sz="1600" spc="-20" dirty="0">
                <a:latin typeface="Trebuchet MS"/>
                <a:cs typeface="Trebuchet MS"/>
              </a:rPr>
              <a:t> </a:t>
            </a:r>
            <a:r>
              <a:rPr sz="1600" spc="-5" dirty="0">
                <a:latin typeface="Trebuchet MS"/>
                <a:cs typeface="Trebuchet MS"/>
              </a:rPr>
              <a:t>'4323424'],</a:t>
            </a:r>
            <a:endParaRPr sz="1600" dirty="0">
              <a:latin typeface="Trebuchet MS"/>
              <a:cs typeface="Trebuchet MS"/>
            </a:endParaRPr>
          </a:p>
          <a:p>
            <a:pPr marL="985519">
              <a:lnSpc>
                <a:spcPts val="1835"/>
              </a:lnSpc>
            </a:pPr>
            <a:r>
              <a:rPr sz="1600" spc="-5" dirty="0">
                <a:solidFill>
                  <a:srgbClr val="0070C0"/>
                </a:solidFill>
                <a:latin typeface="Trebuchet MS"/>
                <a:cs typeface="Trebuchet MS"/>
              </a:rPr>
              <a:t>direccion:</a:t>
            </a:r>
            <a:r>
              <a:rPr sz="1600" dirty="0">
                <a:solidFill>
                  <a:srgbClr val="0070C0"/>
                </a:solidFill>
                <a:latin typeface="Trebuchet MS"/>
                <a:cs typeface="Trebuchet MS"/>
              </a:rPr>
              <a:t> </a:t>
            </a:r>
            <a:r>
              <a:rPr sz="1600" dirty="0">
                <a:latin typeface="Trebuchet MS"/>
                <a:cs typeface="Trebuchet MS"/>
              </a:rPr>
              <a:t>{</a:t>
            </a:r>
          </a:p>
          <a:p>
            <a:pPr marL="1480820" marR="572135">
              <a:lnSpc>
                <a:spcPts val="1900"/>
              </a:lnSpc>
              <a:spcBef>
                <a:spcPts val="95"/>
              </a:spcBef>
            </a:pPr>
            <a:r>
              <a:rPr sz="1600" spc="-5" dirty="0">
                <a:solidFill>
                  <a:srgbClr val="0070C0"/>
                </a:solidFill>
                <a:latin typeface="Trebuchet MS"/>
                <a:cs typeface="Trebuchet MS"/>
              </a:rPr>
              <a:t>calle: </a:t>
            </a:r>
            <a:r>
              <a:rPr sz="1600" spc="-80" dirty="0">
                <a:latin typeface="Trebuchet MS"/>
                <a:cs typeface="Trebuchet MS"/>
              </a:rPr>
              <a:t>'Av. </a:t>
            </a:r>
            <a:r>
              <a:rPr sz="1600" spc="-5" dirty="0">
                <a:latin typeface="Trebuchet MS"/>
                <a:cs typeface="Trebuchet MS"/>
              </a:rPr>
              <a:t>de </a:t>
            </a:r>
            <a:r>
              <a:rPr sz="1600" dirty="0">
                <a:latin typeface="Trebuchet MS"/>
                <a:cs typeface="Trebuchet MS"/>
              </a:rPr>
              <a:t>los </a:t>
            </a:r>
            <a:r>
              <a:rPr sz="1600" spc="-5" dirty="0">
                <a:latin typeface="Trebuchet MS"/>
                <a:cs typeface="Trebuchet MS"/>
              </a:rPr>
              <a:t>Castros',  </a:t>
            </a:r>
            <a:r>
              <a:rPr sz="1600" spc="-5" dirty="0">
                <a:solidFill>
                  <a:srgbClr val="0070C0"/>
                </a:solidFill>
                <a:latin typeface="Trebuchet MS"/>
                <a:cs typeface="Trebuchet MS"/>
              </a:rPr>
              <a:t>numero:</a:t>
            </a:r>
            <a:r>
              <a:rPr sz="1600" dirty="0">
                <a:solidFill>
                  <a:srgbClr val="0070C0"/>
                </a:solidFill>
                <a:latin typeface="Trebuchet MS"/>
                <a:cs typeface="Trebuchet MS"/>
              </a:rPr>
              <a:t> </a:t>
            </a:r>
            <a:r>
              <a:rPr sz="1600" spc="-10" dirty="0">
                <a:latin typeface="Trebuchet MS"/>
                <a:cs typeface="Trebuchet MS"/>
              </a:rPr>
              <a:t>'289s',</a:t>
            </a:r>
            <a:endParaRPr sz="1600" dirty="0">
              <a:latin typeface="Trebuchet MS"/>
              <a:cs typeface="Trebuchet MS"/>
            </a:endParaRPr>
          </a:p>
          <a:p>
            <a:pPr marL="1480820">
              <a:lnSpc>
                <a:spcPts val="1875"/>
              </a:lnSpc>
            </a:pPr>
            <a:r>
              <a:rPr sz="1600" spc="-5" dirty="0">
                <a:solidFill>
                  <a:srgbClr val="0070C0"/>
                </a:solidFill>
                <a:latin typeface="Trebuchet MS"/>
                <a:cs typeface="Trebuchet MS"/>
              </a:rPr>
              <a:t>cp:</a:t>
            </a:r>
            <a:r>
              <a:rPr sz="1600" dirty="0">
                <a:solidFill>
                  <a:srgbClr val="0070C0"/>
                </a:solidFill>
                <a:latin typeface="Trebuchet MS"/>
                <a:cs typeface="Trebuchet MS"/>
              </a:rPr>
              <a:t> </a:t>
            </a:r>
            <a:r>
              <a:rPr sz="1600" spc="-10" dirty="0">
                <a:latin typeface="Trebuchet MS"/>
                <a:cs typeface="Trebuchet MS"/>
              </a:rPr>
              <a:t>'39005',</a:t>
            </a:r>
            <a:endParaRPr sz="1600" dirty="0">
              <a:latin typeface="Trebuchet MS"/>
              <a:cs typeface="Trebuchet MS"/>
            </a:endParaRPr>
          </a:p>
          <a:p>
            <a:pPr marL="1480820">
              <a:lnSpc>
                <a:spcPts val="1910"/>
              </a:lnSpc>
              <a:spcBef>
                <a:spcPts val="10"/>
              </a:spcBef>
            </a:pPr>
            <a:r>
              <a:rPr sz="1600" spc="-5" dirty="0">
                <a:solidFill>
                  <a:srgbClr val="0070C0"/>
                </a:solidFill>
                <a:latin typeface="Trebuchet MS"/>
                <a:cs typeface="Trebuchet MS"/>
              </a:rPr>
              <a:t>ciudad: </a:t>
            </a:r>
            <a:r>
              <a:rPr sz="1600" spc="-5" dirty="0">
                <a:latin typeface="Trebuchet MS"/>
                <a:cs typeface="Trebuchet MS"/>
              </a:rPr>
              <a:t>'Santander'</a:t>
            </a:r>
            <a:endParaRPr sz="1600" dirty="0">
              <a:latin typeface="Trebuchet MS"/>
              <a:cs typeface="Trebuchet MS"/>
            </a:endParaRPr>
          </a:p>
          <a:p>
            <a:pPr marL="985519">
              <a:lnSpc>
                <a:spcPts val="1910"/>
              </a:lnSpc>
            </a:pPr>
            <a:r>
              <a:rPr sz="1600" dirty="0">
                <a:latin typeface="Trebuchet MS"/>
                <a:cs typeface="Trebuchet MS"/>
              </a:rPr>
              <a:t>}</a:t>
            </a:r>
          </a:p>
          <a:p>
            <a:pPr marL="71120">
              <a:spcBef>
                <a:spcPts val="15"/>
              </a:spcBef>
            </a:pPr>
            <a:r>
              <a:rPr sz="1600" dirty="0">
                <a:latin typeface="Trebuchet MS"/>
                <a:cs typeface="Trebuchet MS"/>
              </a:rPr>
              <a:t>})</a:t>
            </a:r>
          </a:p>
        </p:txBody>
      </p:sp>
      <p:sp>
        <p:nvSpPr>
          <p:cNvPr id="7" name="object 7"/>
          <p:cNvSpPr txBox="1"/>
          <p:nvPr/>
        </p:nvSpPr>
        <p:spPr>
          <a:xfrm>
            <a:off x="1670266" y="2209800"/>
            <a:ext cx="4337685" cy="3251916"/>
          </a:xfrm>
          <a:prstGeom prst="rect">
            <a:avLst/>
          </a:prstGeom>
          <a:solidFill>
            <a:srgbClr val="FFFFFF"/>
          </a:solidFill>
          <a:ln w="12700">
            <a:solidFill>
              <a:srgbClr val="B340A9"/>
            </a:solidFill>
          </a:ln>
        </p:spPr>
        <p:txBody>
          <a:bodyPr vert="horz" wrap="square" lIns="0" tIns="71120" rIns="0" bIns="0" rtlCol="0">
            <a:spAutoFit/>
          </a:bodyPr>
          <a:lstStyle/>
          <a:p>
            <a:pPr marL="36195">
              <a:lnSpc>
                <a:spcPts val="1910"/>
              </a:lnSpc>
              <a:spcBef>
                <a:spcPts val="560"/>
              </a:spcBef>
            </a:pPr>
            <a:r>
              <a:rPr sz="1600" spc="-5" dirty="0">
                <a:latin typeface="Trebuchet MS"/>
                <a:cs typeface="Trebuchet MS"/>
              </a:rPr>
              <a:t>db.usuario.insert({</a:t>
            </a:r>
            <a:endParaRPr sz="1600" dirty="0">
              <a:latin typeface="Trebuchet MS"/>
              <a:cs typeface="Trebuchet MS"/>
            </a:endParaRPr>
          </a:p>
          <a:p>
            <a:pPr marL="950594" marR="1830070">
              <a:lnSpc>
                <a:spcPts val="1930"/>
              </a:lnSpc>
              <a:spcBef>
                <a:spcPts val="45"/>
              </a:spcBef>
            </a:pPr>
            <a:r>
              <a:rPr sz="1600" spc="-5" dirty="0">
                <a:solidFill>
                  <a:srgbClr val="0070C0"/>
                </a:solidFill>
                <a:latin typeface="Trebuchet MS"/>
                <a:cs typeface="Trebuchet MS"/>
              </a:rPr>
              <a:t>_id:</a:t>
            </a:r>
            <a:r>
              <a:rPr sz="1600" spc="-65" dirty="0">
                <a:solidFill>
                  <a:srgbClr val="0070C0"/>
                </a:solidFill>
                <a:latin typeface="Trebuchet MS"/>
                <a:cs typeface="Trebuchet MS"/>
              </a:rPr>
              <a:t> </a:t>
            </a:r>
            <a:r>
              <a:rPr sz="1600" spc="-5" dirty="0">
                <a:latin typeface="Trebuchet MS"/>
                <a:cs typeface="Trebuchet MS"/>
              </a:rPr>
              <a:t>'Frank_blog',  </a:t>
            </a:r>
            <a:r>
              <a:rPr sz="1600" spc="-5" dirty="0">
                <a:solidFill>
                  <a:srgbClr val="0070C0"/>
                </a:solidFill>
                <a:latin typeface="Trebuchet MS"/>
                <a:cs typeface="Trebuchet MS"/>
              </a:rPr>
              <a:t>nombre:</a:t>
            </a:r>
            <a:r>
              <a:rPr sz="1600" spc="-25" dirty="0">
                <a:solidFill>
                  <a:srgbClr val="0070C0"/>
                </a:solidFill>
                <a:latin typeface="Trebuchet MS"/>
                <a:cs typeface="Trebuchet MS"/>
              </a:rPr>
              <a:t> </a:t>
            </a:r>
            <a:r>
              <a:rPr sz="1600" spc="-5" dirty="0">
                <a:latin typeface="Trebuchet MS"/>
                <a:cs typeface="Trebuchet MS"/>
              </a:rPr>
              <a:t>'Frank',</a:t>
            </a:r>
            <a:endParaRPr sz="1600" dirty="0">
              <a:latin typeface="Trebuchet MS"/>
              <a:cs typeface="Trebuchet MS"/>
            </a:endParaRPr>
          </a:p>
          <a:p>
            <a:pPr marL="950594">
              <a:lnSpc>
                <a:spcPts val="1839"/>
              </a:lnSpc>
            </a:pPr>
            <a:r>
              <a:rPr sz="1600" spc="-5" dirty="0">
                <a:solidFill>
                  <a:srgbClr val="0070C0"/>
                </a:solidFill>
                <a:latin typeface="Trebuchet MS"/>
                <a:cs typeface="Trebuchet MS"/>
              </a:rPr>
              <a:t>cuenta_twitter:</a:t>
            </a:r>
            <a:r>
              <a:rPr sz="1600" dirty="0">
                <a:solidFill>
                  <a:srgbClr val="0070C0"/>
                </a:solidFill>
                <a:latin typeface="Trebuchet MS"/>
                <a:cs typeface="Trebuchet MS"/>
              </a:rPr>
              <a:t> </a:t>
            </a:r>
            <a:r>
              <a:rPr sz="1600" spc="-5" dirty="0">
                <a:latin typeface="Trebuchet MS"/>
                <a:cs typeface="Trebuchet MS"/>
              </a:rPr>
              <a:t>'Frank_USA',</a:t>
            </a:r>
            <a:endParaRPr sz="1600" dirty="0">
              <a:latin typeface="Trebuchet MS"/>
              <a:cs typeface="Trebuchet MS"/>
            </a:endParaRPr>
          </a:p>
          <a:p>
            <a:pPr marL="950594" marR="179070">
              <a:lnSpc>
                <a:spcPct val="100699"/>
              </a:lnSpc>
            </a:pPr>
            <a:r>
              <a:rPr sz="1600" spc="-5" dirty="0">
                <a:solidFill>
                  <a:srgbClr val="0070C0"/>
                </a:solidFill>
                <a:latin typeface="Trebuchet MS"/>
                <a:cs typeface="Trebuchet MS"/>
              </a:rPr>
              <a:t>descripcion: </a:t>
            </a:r>
            <a:r>
              <a:rPr sz="1600" spc="-5" dirty="0">
                <a:latin typeface="Trebuchet MS"/>
                <a:cs typeface="Trebuchet MS"/>
              </a:rPr>
              <a:t>'blogger aficionado',  </a:t>
            </a:r>
            <a:r>
              <a:rPr sz="1600" spc="-5" dirty="0">
                <a:solidFill>
                  <a:srgbClr val="0070C0"/>
                </a:solidFill>
                <a:latin typeface="Trebuchet MS"/>
                <a:cs typeface="Trebuchet MS"/>
              </a:rPr>
              <a:t>telefono1: </a:t>
            </a:r>
            <a:r>
              <a:rPr sz="1600" spc="-5" dirty="0">
                <a:latin typeface="Trebuchet MS"/>
                <a:cs typeface="Trebuchet MS"/>
              </a:rPr>
              <a:t>['73128989',</a:t>
            </a:r>
            <a:r>
              <a:rPr sz="1600" dirty="0">
                <a:latin typeface="Trebuchet MS"/>
                <a:cs typeface="Trebuchet MS"/>
              </a:rPr>
              <a:t> </a:t>
            </a:r>
            <a:r>
              <a:rPr sz="1600" spc="-10" dirty="0">
                <a:latin typeface="Trebuchet MS"/>
                <a:cs typeface="Trebuchet MS"/>
              </a:rPr>
              <a:t>'11111111'],</a:t>
            </a:r>
            <a:endParaRPr sz="1600" dirty="0">
              <a:latin typeface="Trebuchet MS"/>
              <a:cs typeface="Trebuchet MS"/>
            </a:endParaRPr>
          </a:p>
          <a:p>
            <a:pPr marL="950594">
              <a:lnSpc>
                <a:spcPts val="1900"/>
              </a:lnSpc>
            </a:pPr>
            <a:r>
              <a:rPr sz="1600" spc="-5" dirty="0">
                <a:solidFill>
                  <a:srgbClr val="255CFB"/>
                </a:solidFill>
                <a:latin typeface="Trebuchet MS"/>
                <a:cs typeface="Trebuchet MS"/>
              </a:rPr>
              <a:t>direccion:</a:t>
            </a:r>
            <a:r>
              <a:rPr sz="1600" dirty="0">
                <a:solidFill>
                  <a:srgbClr val="255CFB"/>
                </a:solidFill>
                <a:latin typeface="Trebuchet MS"/>
                <a:cs typeface="Trebuchet MS"/>
              </a:rPr>
              <a:t> </a:t>
            </a:r>
            <a:r>
              <a:rPr sz="1600" dirty="0">
                <a:latin typeface="Trebuchet MS"/>
                <a:cs typeface="Trebuchet MS"/>
              </a:rPr>
              <a:t>{</a:t>
            </a:r>
          </a:p>
          <a:p>
            <a:pPr marL="1383665" marR="650240">
              <a:lnSpc>
                <a:spcPts val="1900"/>
              </a:lnSpc>
              <a:spcBef>
                <a:spcPts val="95"/>
              </a:spcBef>
            </a:pPr>
            <a:r>
              <a:rPr sz="1600" spc="-5" dirty="0">
                <a:solidFill>
                  <a:srgbClr val="0070C0"/>
                </a:solidFill>
                <a:latin typeface="Trebuchet MS"/>
                <a:cs typeface="Trebuchet MS"/>
              </a:rPr>
              <a:t>calle: </a:t>
            </a:r>
            <a:r>
              <a:rPr sz="1600" spc="-80" dirty="0">
                <a:latin typeface="Trebuchet MS"/>
                <a:cs typeface="Trebuchet MS"/>
              </a:rPr>
              <a:t>'Av. </a:t>
            </a:r>
            <a:r>
              <a:rPr sz="1600" spc="-5" dirty="0">
                <a:latin typeface="Trebuchet MS"/>
                <a:cs typeface="Trebuchet MS"/>
              </a:rPr>
              <a:t>de </a:t>
            </a:r>
            <a:r>
              <a:rPr sz="1600" dirty="0">
                <a:latin typeface="Trebuchet MS"/>
                <a:cs typeface="Trebuchet MS"/>
              </a:rPr>
              <a:t>los </a:t>
            </a:r>
            <a:r>
              <a:rPr sz="1600" spc="-5" dirty="0">
                <a:latin typeface="Trebuchet MS"/>
                <a:cs typeface="Trebuchet MS"/>
              </a:rPr>
              <a:t>Castros',  </a:t>
            </a:r>
            <a:r>
              <a:rPr sz="1600" spc="-5" dirty="0">
                <a:solidFill>
                  <a:srgbClr val="0070C0"/>
                </a:solidFill>
                <a:latin typeface="Trebuchet MS"/>
                <a:cs typeface="Trebuchet MS"/>
              </a:rPr>
              <a:t>numero:</a:t>
            </a:r>
            <a:r>
              <a:rPr sz="1600" dirty="0">
                <a:solidFill>
                  <a:srgbClr val="0070C0"/>
                </a:solidFill>
                <a:latin typeface="Trebuchet MS"/>
                <a:cs typeface="Trebuchet MS"/>
              </a:rPr>
              <a:t> </a:t>
            </a:r>
            <a:r>
              <a:rPr sz="1600" spc="-10" dirty="0">
                <a:latin typeface="Trebuchet MS"/>
                <a:cs typeface="Trebuchet MS"/>
              </a:rPr>
              <a:t>'2256',</a:t>
            </a:r>
            <a:endParaRPr sz="1600" dirty="0">
              <a:latin typeface="Trebuchet MS"/>
              <a:cs typeface="Trebuchet MS"/>
            </a:endParaRPr>
          </a:p>
          <a:p>
            <a:pPr marL="1383665">
              <a:lnSpc>
                <a:spcPts val="1875"/>
              </a:lnSpc>
            </a:pPr>
            <a:r>
              <a:rPr sz="1600" spc="-5" dirty="0">
                <a:solidFill>
                  <a:srgbClr val="0070C0"/>
                </a:solidFill>
                <a:latin typeface="Trebuchet MS"/>
                <a:cs typeface="Trebuchet MS"/>
              </a:rPr>
              <a:t>cp:</a:t>
            </a:r>
            <a:r>
              <a:rPr sz="1600" dirty="0">
                <a:solidFill>
                  <a:srgbClr val="0070C0"/>
                </a:solidFill>
                <a:latin typeface="Trebuchet MS"/>
                <a:cs typeface="Trebuchet MS"/>
              </a:rPr>
              <a:t> </a:t>
            </a:r>
            <a:r>
              <a:rPr sz="1600" spc="-10" dirty="0">
                <a:latin typeface="Trebuchet MS"/>
                <a:cs typeface="Trebuchet MS"/>
              </a:rPr>
              <a:t>'39005',</a:t>
            </a:r>
            <a:endParaRPr sz="1600" dirty="0">
              <a:latin typeface="Trebuchet MS"/>
              <a:cs typeface="Trebuchet MS"/>
            </a:endParaRPr>
          </a:p>
          <a:p>
            <a:pPr marL="1383665">
              <a:lnSpc>
                <a:spcPts val="1910"/>
              </a:lnSpc>
              <a:spcBef>
                <a:spcPts val="10"/>
              </a:spcBef>
            </a:pPr>
            <a:r>
              <a:rPr sz="1600" spc="-5" dirty="0">
                <a:solidFill>
                  <a:srgbClr val="0070C0"/>
                </a:solidFill>
                <a:latin typeface="Trebuchet MS"/>
                <a:cs typeface="Trebuchet MS"/>
              </a:rPr>
              <a:t>ciudad: </a:t>
            </a:r>
            <a:r>
              <a:rPr sz="1600" spc="-5" dirty="0">
                <a:latin typeface="Trebuchet MS"/>
                <a:cs typeface="Trebuchet MS"/>
              </a:rPr>
              <a:t>'Santander'</a:t>
            </a:r>
            <a:endParaRPr sz="1600" dirty="0">
              <a:latin typeface="Trebuchet MS"/>
              <a:cs typeface="Trebuchet MS"/>
            </a:endParaRPr>
          </a:p>
          <a:p>
            <a:pPr marL="950594">
              <a:lnSpc>
                <a:spcPts val="1910"/>
              </a:lnSpc>
            </a:pPr>
            <a:r>
              <a:rPr sz="1600" dirty="0">
                <a:latin typeface="Trebuchet MS"/>
                <a:cs typeface="Trebuchet MS"/>
              </a:rPr>
              <a:t>}</a:t>
            </a:r>
          </a:p>
          <a:p>
            <a:pPr marL="36195">
              <a:spcBef>
                <a:spcPts val="15"/>
              </a:spcBef>
            </a:pPr>
            <a:r>
              <a:rPr sz="1600" dirty="0">
                <a:latin typeface="Trebuchet MS"/>
                <a:cs typeface="Trebuchet MS"/>
              </a:rPr>
              <a:t>})</a:t>
            </a:r>
          </a:p>
        </p:txBody>
      </p:sp>
    </p:spTree>
    <p:extLst>
      <p:ext uri="{BB962C8B-B14F-4D97-AF65-F5344CB8AC3E}">
        <p14:creationId xmlns:p14="http://schemas.microsoft.com/office/powerpoint/2010/main" val="40971024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33600" y="440004"/>
            <a:ext cx="7009622" cy="689932"/>
          </a:xfrm>
          <a:prstGeom prst="rect">
            <a:avLst/>
          </a:prstGeom>
        </p:spPr>
        <p:txBody>
          <a:bodyPr vert="horz" wrap="square" lIns="0" tIns="12700" rIns="0" bIns="0" rtlCol="0" anchor="t">
            <a:spAutoFit/>
          </a:bodyPr>
          <a:lstStyle/>
          <a:p>
            <a:pPr marL="12700">
              <a:lnSpc>
                <a:spcPct val="100000"/>
              </a:lnSpc>
              <a:spcBef>
                <a:spcPts val="100"/>
              </a:spcBef>
            </a:pPr>
            <a:r>
              <a:rPr dirty="0"/>
              <a:t>Modelo </a:t>
            </a:r>
            <a:r>
              <a:rPr spc="-5" dirty="0"/>
              <a:t>físico </a:t>
            </a:r>
            <a:r>
              <a:rPr dirty="0"/>
              <a:t>de las</a:t>
            </a:r>
            <a:r>
              <a:rPr spc="-50" dirty="0"/>
              <a:t> </a:t>
            </a:r>
            <a:r>
              <a:rPr spc="-5" dirty="0"/>
              <a:t>noticias</a:t>
            </a:r>
          </a:p>
        </p:txBody>
      </p:sp>
      <p:sp>
        <p:nvSpPr>
          <p:cNvPr id="4" name="object 4"/>
          <p:cNvSpPr txBox="1"/>
          <p:nvPr/>
        </p:nvSpPr>
        <p:spPr>
          <a:xfrm>
            <a:off x="1905001" y="1243202"/>
            <a:ext cx="4831715" cy="299720"/>
          </a:xfrm>
          <a:prstGeom prst="rect">
            <a:avLst/>
          </a:prstGeom>
        </p:spPr>
        <p:txBody>
          <a:bodyPr vert="horz" wrap="square" lIns="0" tIns="12700" rIns="0" bIns="0" rtlCol="0">
            <a:spAutoFit/>
          </a:bodyPr>
          <a:lstStyle/>
          <a:p>
            <a:pPr marL="241300" indent="-228600">
              <a:spcBef>
                <a:spcPts val="100"/>
              </a:spcBef>
              <a:buFont typeface="Arial"/>
              <a:buChar char="•"/>
              <a:tabLst>
                <a:tab pos="240665" algn="l"/>
                <a:tab pos="241300" algn="l"/>
              </a:tabLst>
            </a:pPr>
            <a:r>
              <a:rPr b="1" spc="-5" dirty="0">
                <a:latin typeface="Trebuchet MS"/>
                <a:cs typeface="Trebuchet MS"/>
              </a:rPr>
              <a:t>Opción 1</a:t>
            </a:r>
            <a:r>
              <a:rPr spc="-5" dirty="0">
                <a:latin typeface="Trebuchet MS"/>
                <a:cs typeface="Trebuchet MS"/>
              </a:rPr>
              <a:t>: Datos de los usuarios </a:t>
            </a:r>
            <a:r>
              <a:rPr dirty="0">
                <a:latin typeface="Trebuchet MS"/>
                <a:cs typeface="Trebuchet MS"/>
              </a:rPr>
              <a:t>en </a:t>
            </a:r>
            <a:r>
              <a:rPr spc="-5" dirty="0">
                <a:latin typeface="Trebuchet MS"/>
                <a:cs typeface="Trebuchet MS"/>
              </a:rPr>
              <a:t>la</a:t>
            </a:r>
            <a:r>
              <a:rPr spc="-45" dirty="0">
                <a:latin typeface="Trebuchet MS"/>
                <a:cs typeface="Trebuchet MS"/>
              </a:rPr>
              <a:t> </a:t>
            </a:r>
            <a:r>
              <a:rPr spc="-5" dirty="0">
                <a:latin typeface="Trebuchet MS"/>
                <a:cs typeface="Trebuchet MS"/>
              </a:rPr>
              <a:t>noticia</a:t>
            </a:r>
            <a:endParaRPr dirty="0">
              <a:latin typeface="Trebuchet MS"/>
              <a:cs typeface="Trebuchet MS"/>
            </a:endParaRPr>
          </a:p>
        </p:txBody>
      </p:sp>
      <p:sp>
        <p:nvSpPr>
          <p:cNvPr id="5" name="object 5"/>
          <p:cNvSpPr txBox="1"/>
          <p:nvPr/>
        </p:nvSpPr>
        <p:spPr>
          <a:xfrm>
            <a:off x="1617247" y="2103488"/>
            <a:ext cx="4730115" cy="4820920"/>
          </a:xfrm>
          <a:prstGeom prst="rect">
            <a:avLst/>
          </a:prstGeom>
          <a:solidFill>
            <a:srgbClr val="FFFFFF"/>
          </a:solidFill>
          <a:ln w="12700">
            <a:solidFill>
              <a:srgbClr val="B340A9"/>
            </a:solidFill>
          </a:ln>
        </p:spPr>
        <p:txBody>
          <a:bodyPr vert="horz" wrap="square" lIns="0" tIns="15875" rIns="0" bIns="0" rtlCol="0">
            <a:spAutoFit/>
          </a:bodyPr>
          <a:lstStyle/>
          <a:p>
            <a:pPr marL="91440">
              <a:spcBef>
                <a:spcPts val="125"/>
              </a:spcBef>
            </a:pPr>
            <a:r>
              <a:rPr sz="1300" dirty="0">
                <a:latin typeface="Trebuchet MS"/>
                <a:cs typeface="Trebuchet MS"/>
              </a:rPr>
              <a:t>{</a:t>
            </a:r>
          </a:p>
          <a:p>
            <a:pPr marL="1005840" marR="1162050">
              <a:lnSpc>
                <a:spcPct val="101899"/>
              </a:lnSpc>
              <a:spcBef>
                <a:spcPts val="10"/>
              </a:spcBef>
            </a:pPr>
            <a:r>
              <a:rPr sz="1300" spc="-5" dirty="0">
                <a:solidFill>
                  <a:srgbClr val="0070C0"/>
                </a:solidFill>
                <a:latin typeface="Trebuchet MS"/>
                <a:cs typeface="Trebuchet MS"/>
              </a:rPr>
              <a:t>titulo: </a:t>
            </a:r>
            <a:r>
              <a:rPr sz="1300" spc="-5" dirty="0">
                <a:latin typeface="Trebuchet MS"/>
                <a:cs typeface="Trebuchet MS"/>
              </a:rPr>
              <a:t>“Noticia </a:t>
            </a:r>
            <a:r>
              <a:rPr sz="1300" dirty="0">
                <a:latin typeface="Trebuchet MS"/>
                <a:cs typeface="Trebuchet MS"/>
              </a:rPr>
              <a:t>de </a:t>
            </a:r>
            <a:r>
              <a:rPr sz="1300" spc="-5" dirty="0">
                <a:latin typeface="Trebuchet MS"/>
                <a:cs typeface="Trebuchet MS"/>
              </a:rPr>
              <a:t>impacto”,  </a:t>
            </a:r>
            <a:r>
              <a:rPr sz="1300" spc="-5" dirty="0">
                <a:solidFill>
                  <a:srgbClr val="0070C0"/>
                </a:solidFill>
                <a:latin typeface="Trebuchet MS"/>
                <a:cs typeface="Trebuchet MS"/>
              </a:rPr>
              <a:t>cuerpo: </a:t>
            </a:r>
            <a:r>
              <a:rPr sz="1300" spc="-5" dirty="0">
                <a:latin typeface="Trebuchet MS"/>
                <a:cs typeface="Trebuchet MS"/>
              </a:rPr>
              <a:t>“CUERPO </a:t>
            </a:r>
            <a:r>
              <a:rPr sz="1300" dirty="0">
                <a:latin typeface="Trebuchet MS"/>
                <a:cs typeface="Trebuchet MS"/>
              </a:rPr>
              <a:t>DE LA</a:t>
            </a:r>
            <a:r>
              <a:rPr sz="1300" spc="-125" dirty="0">
                <a:latin typeface="Trebuchet MS"/>
                <a:cs typeface="Trebuchet MS"/>
              </a:rPr>
              <a:t> </a:t>
            </a:r>
            <a:r>
              <a:rPr sz="1300" spc="-5" dirty="0">
                <a:latin typeface="Trebuchet MS"/>
                <a:cs typeface="Trebuchet MS"/>
              </a:rPr>
              <a:t>NOTICIA”,  </a:t>
            </a:r>
            <a:r>
              <a:rPr sz="1300" spc="-5" dirty="0">
                <a:solidFill>
                  <a:srgbClr val="0070C0"/>
                </a:solidFill>
                <a:latin typeface="Trebuchet MS"/>
                <a:cs typeface="Trebuchet MS"/>
              </a:rPr>
              <a:t>fecha</a:t>
            </a:r>
            <a:r>
              <a:rPr sz="1300" spc="-5" dirty="0">
                <a:solidFill>
                  <a:srgbClr val="F35AE6"/>
                </a:solidFill>
                <a:latin typeface="Trebuchet MS"/>
                <a:cs typeface="Trebuchet MS"/>
              </a:rPr>
              <a:t>: </a:t>
            </a:r>
            <a:r>
              <a:rPr sz="1300" dirty="0">
                <a:latin typeface="Trebuchet MS"/>
                <a:cs typeface="Trebuchet MS"/>
              </a:rPr>
              <a:t>ISODate(“2014-10-21”),  </a:t>
            </a:r>
            <a:r>
              <a:rPr sz="1300" spc="-5" dirty="0">
                <a:solidFill>
                  <a:srgbClr val="0070C0"/>
                </a:solidFill>
                <a:latin typeface="Trebuchet MS"/>
                <a:cs typeface="Trebuchet MS"/>
              </a:rPr>
              <a:t>tags:</a:t>
            </a:r>
            <a:r>
              <a:rPr sz="1300" spc="-15" dirty="0">
                <a:solidFill>
                  <a:srgbClr val="0070C0"/>
                </a:solidFill>
                <a:latin typeface="Trebuchet MS"/>
                <a:cs typeface="Trebuchet MS"/>
              </a:rPr>
              <a:t> </a:t>
            </a:r>
            <a:r>
              <a:rPr sz="1300" spc="-5" dirty="0">
                <a:latin typeface="Trebuchet MS"/>
                <a:cs typeface="Trebuchet MS"/>
              </a:rPr>
              <a:t>[“A”,”B”],</a:t>
            </a:r>
            <a:endParaRPr sz="1300" dirty="0">
              <a:latin typeface="Trebuchet MS"/>
              <a:cs typeface="Trebuchet MS"/>
            </a:endParaRPr>
          </a:p>
          <a:p>
            <a:pPr marL="1005840">
              <a:spcBef>
                <a:spcPts val="540"/>
              </a:spcBef>
            </a:pPr>
            <a:r>
              <a:rPr sz="1300" dirty="0">
                <a:latin typeface="Trebuchet MS"/>
                <a:cs typeface="Trebuchet MS"/>
              </a:rPr>
              <a:t>{</a:t>
            </a:r>
          </a:p>
          <a:p>
            <a:pPr marL="1005840" marR="1496060">
              <a:lnSpc>
                <a:spcPts val="2100"/>
              </a:lnSpc>
              <a:spcBef>
                <a:spcPts val="125"/>
              </a:spcBef>
            </a:pPr>
            <a:r>
              <a:rPr sz="1300" spc="-5" dirty="0">
                <a:solidFill>
                  <a:srgbClr val="0070C0"/>
                </a:solidFill>
                <a:latin typeface="Trebuchet MS"/>
                <a:cs typeface="Trebuchet MS"/>
              </a:rPr>
              <a:t>nombre_usuario: </a:t>
            </a:r>
            <a:r>
              <a:rPr sz="1300" spc="-5" dirty="0">
                <a:latin typeface="Trebuchet MS"/>
                <a:cs typeface="Trebuchet MS"/>
              </a:rPr>
              <a:t>'Frank_blog',  </a:t>
            </a:r>
            <a:r>
              <a:rPr sz="1300" spc="-5" dirty="0">
                <a:solidFill>
                  <a:srgbClr val="0070C0"/>
                </a:solidFill>
                <a:latin typeface="Trebuchet MS"/>
                <a:cs typeface="Trebuchet MS"/>
              </a:rPr>
              <a:t>nombre: </a:t>
            </a:r>
            <a:r>
              <a:rPr sz="1300" dirty="0">
                <a:latin typeface="Trebuchet MS"/>
                <a:cs typeface="Trebuchet MS"/>
              </a:rPr>
              <a:t>'Frank',  </a:t>
            </a:r>
            <a:r>
              <a:rPr sz="1300" spc="-5" dirty="0">
                <a:solidFill>
                  <a:srgbClr val="0070C0"/>
                </a:solidFill>
                <a:latin typeface="Trebuchet MS"/>
                <a:cs typeface="Trebuchet MS"/>
              </a:rPr>
              <a:t>cuenta_twitter:</a:t>
            </a:r>
            <a:r>
              <a:rPr sz="1300" spc="-15" dirty="0">
                <a:solidFill>
                  <a:srgbClr val="0070C0"/>
                </a:solidFill>
                <a:latin typeface="Trebuchet MS"/>
                <a:cs typeface="Trebuchet MS"/>
              </a:rPr>
              <a:t> </a:t>
            </a:r>
            <a:r>
              <a:rPr sz="1300" spc="-5" dirty="0">
                <a:latin typeface="Trebuchet MS"/>
                <a:cs typeface="Trebuchet MS"/>
              </a:rPr>
              <a:t>'Frank_USE',</a:t>
            </a:r>
            <a:endParaRPr sz="1300" dirty="0">
              <a:latin typeface="Trebuchet MS"/>
              <a:cs typeface="Trebuchet MS"/>
            </a:endParaRPr>
          </a:p>
          <a:p>
            <a:pPr marL="1005840" marR="1164590">
              <a:lnSpc>
                <a:spcPts val="2100"/>
              </a:lnSpc>
            </a:pPr>
            <a:r>
              <a:rPr sz="1300" spc="-5" dirty="0">
                <a:solidFill>
                  <a:srgbClr val="0070C0"/>
                </a:solidFill>
                <a:latin typeface="Trebuchet MS"/>
                <a:cs typeface="Trebuchet MS"/>
              </a:rPr>
              <a:t>descripcion: </a:t>
            </a:r>
            <a:r>
              <a:rPr sz="1300" spc="-5" dirty="0">
                <a:latin typeface="Trebuchet MS"/>
                <a:cs typeface="Trebuchet MS"/>
              </a:rPr>
              <a:t>'blogger aficionado',  </a:t>
            </a:r>
            <a:r>
              <a:rPr sz="1300" spc="-5" dirty="0">
                <a:solidFill>
                  <a:srgbClr val="0070C0"/>
                </a:solidFill>
                <a:latin typeface="Trebuchet MS"/>
                <a:cs typeface="Trebuchet MS"/>
              </a:rPr>
              <a:t>telefonos:</a:t>
            </a:r>
            <a:r>
              <a:rPr sz="1300" spc="-25" dirty="0">
                <a:solidFill>
                  <a:srgbClr val="0070C0"/>
                </a:solidFill>
                <a:latin typeface="Trebuchet MS"/>
                <a:cs typeface="Trebuchet MS"/>
              </a:rPr>
              <a:t> </a:t>
            </a:r>
            <a:r>
              <a:rPr sz="1300" dirty="0">
                <a:latin typeface="Trebuchet MS"/>
                <a:cs typeface="Trebuchet MS"/>
              </a:rPr>
              <a:t>['73128989',’43278944’]</a:t>
            </a:r>
          </a:p>
          <a:p>
            <a:pPr marL="1919605">
              <a:spcBef>
                <a:spcPts val="345"/>
              </a:spcBef>
            </a:pPr>
            <a:r>
              <a:rPr sz="1300" spc="-5" dirty="0">
                <a:solidFill>
                  <a:srgbClr val="0070C0"/>
                </a:solidFill>
                <a:latin typeface="Trebuchet MS"/>
                <a:cs typeface="Trebuchet MS"/>
              </a:rPr>
              <a:t>direccion:{</a:t>
            </a:r>
            <a:endParaRPr sz="1300" dirty="0">
              <a:latin typeface="Trebuchet MS"/>
              <a:cs typeface="Trebuchet MS"/>
            </a:endParaRPr>
          </a:p>
          <a:p>
            <a:pPr marL="2834005" marR="27305">
              <a:lnSpc>
                <a:spcPct val="134600"/>
              </a:lnSpc>
              <a:spcBef>
                <a:spcPts val="5"/>
              </a:spcBef>
            </a:pPr>
            <a:r>
              <a:rPr sz="1300" spc="-5" dirty="0">
                <a:solidFill>
                  <a:srgbClr val="0070C0"/>
                </a:solidFill>
                <a:latin typeface="Trebuchet MS"/>
                <a:cs typeface="Trebuchet MS"/>
              </a:rPr>
              <a:t>calle: </a:t>
            </a:r>
            <a:r>
              <a:rPr sz="1300" spc="-65" dirty="0">
                <a:latin typeface="Trebuchet MS"/>
                <a:cs typeface="Trebuchet MS"/>
              </a:rPr>
              <a:t>'Av. </a:t>
            </a:r>
            <a:r>
              <a:rPr sz="1300" dirty="0">
                <a:latin typeface="Trebuchet MS"/>
                <a:cs typeface="Trebuchet MS"/>
              </a:rPr>
              <a:t>de los </a:t>
            </a:r>
            <a:r>
              <a:rPr sz="1300" spc="-5" dirty="0">
                <a:latin typeface="Trebuchet MS"/>
                <a:cs typeface="Trebuchet MS"/>
              </a:rPr>
              <a:t>Castros',  </a:t>
            </a:r>
            <a:r>
              <a:rPr sz="1300" spc="-5" dirty="0">
                <a:solidFill>
                  <a:srgbClr val="0070C0"/>
                </a:solidFill>
                <a:latin typeface="Trebuchet MS"/>
                <a:cs typeface="Trebuchet MS"/>
              </a:rPr>
              <a:t>numero:</a:t>
            </a:r>
            <a:r>
              <a:rPr sz="1300" spc="-15" dirty="0">
                <a:solidFill>
                  <a:srgbClr val="0070C0"/>
                </a:solidFill>
                <a:latin typeface="Trebuchet MS"/>
                <a:cs typeface="Trebuchet MS"/>
              </a:rPr>
              <a:t> </a:t>
            </a:r>
            <a:r>
              <a:rPr sz="1300" spc="5" dirty="0">
                <a:latin typeface="Trebuchet MS"/>
                <a:cs typeface="Trebuchet MS"/>
              </a:rPr>
              <a:t>'2256',</a:t>
            </a:r>
            <a:endParaRPr sz="1300" dirty="0">
              <a:latin typeface="Trebuchet MS"/>
              <a:cs typeface="Trebuchet MS"/>
            </a:endParaRPr>
          </a:p>
          <a:p>
            <a:pPr marL="2834005">
              <a:spcBef>
                <a:spcPts val="540"/>
              </a:spcBef>
            </a:pPr>
            <a:r>
              <a:rPr sz="1300" spc="-5" dirty="0">
                <a:solidFill>
                  <a:srgbClr val="0070C0"/>
                </a:solidFill>
                <a:latin typeface="Trebuchet MS"/>
                <a:cs typeface="Trebuchet MS"/>
              </a:rPr>
              <a:t>cp:</a:t>
            </a:r>
            <a:r>
              <a:rPr sz="1300" spc="-15" dirty="0">
                <a:solidFill>
                  <a:srgbClr val="0070C0"/>
                </a:solidFill>
                <a:latin typeface="Trebuchet MS"/>
                <a:cs typeface="Trebuchet MS"/>
              </a:rPr>
              <a:t> </a:t>
            </a:r>
            <a:r>
              <a:rPr sz="1300" spc="5" dirty="0">
                <a:latin typeface="Trebuchet MS"/>
                <a:cs typeface="Trebuchet MS"/>
              </a:rPr>
              <a:t>'39005',</a:t>
            </a:r>
            <a:endParaRPr sz="1300" dirty="0">
              <a:latin typeface="Trebuchet MS"/>
              <a:cs typeface="Trebuchet MS"/>
            </a:endParaRPr>
          </a:p>
          <a:p>
            <a:pPr marL="2834005">
              <a:spcBef>
                <a:spcPts val="505"/>
              </a:spcBef>
            </a:pPr>
            <a:r>
              <a:rPr sz="1300" spc="-5" dirty="0">
                <a:solidFill>
                  <a:srgbClr val="0070C0"/>
                </a:solidFill>
                <a:latin typeface="Trebuchet MS"/>
                <a:cs typeface="Trebuchet MS"/>
              </a:rPr>
              <a:t>ciudad:</a:t>
            </a:r>
            <a:r>
              <a:rPr sz="1300" spc="-15" dirty="0">
                <a:solidFill>
                  <a:srgbClr val="0070C0"/>
                </a:solidFill>
                <a:latin typeface="Trebuchet MS"/>
                <a:cs typeface="Trebuchet MS"/>
              </a:rPr>
              <a:t> </a:t>
            </a:r>
            <a:r>
              <a:rPr sz="1300" spc="-5" dirty="0">
                <a:latin typeface="Trebuchet MS"/>
                <a:cs typeface="Trebuchet MS"/>
              </a:rPr>
              <a:t>'Santander‘</a:t>
            </a:r>
            <a:endParaRPr sz="1300" dirty="0">
              <a:latin typeface="Trebuchet MS"/>
              <a:cs typeface="Trebuchet MS"/>
            </a:endParaRPr>
          </a:p>
          <a:p>
            <a:pPr marL="2834005">
              <a:spcBef>
                <a:spcPts val="540"/>
              </a:spcBef>
            </a:pPr>
            <a:r>
              <a:rPr sz="1300" dirty="0">
                <a:latin typeface="Trebuchet MS"/>
                <a:cs typeface="Trebuchet MS"/>
              </a:rPr>
              <a:t>}</a:t>
            </a:r>
          </a:p>
          <a:p>
            <a:pPr marL="1005840">
              <a:spcBef>
                <a:spcPts val="540"/>
              </a:spcBef>
            </a:pPr>
            <a:r>
              <a:rPr sz="1300" dirty="0">
                <a:latin typeface="Trebuchet MS"/>
                <a:cs typeface="Trebuchet MS"/>
              </a:rPr>
              <a:t>}</a:t>
            </a:r>
          </a:p>
          <a:p>
            <a:pPr marL="91440">
              <a:spcBef>
                <a:spcPts val="540"/>
              </a:spcBef>
            </a:pPr>
            <a:r>
              <a:rPr sz="1300" dirty="0">
                <a:latin typeface="Trebuchet MS"/>
                <a:cs typeface="Trebuchet MS"/>
              </a:rPr>
              <a:t>}</a:t>
            </a:r>
          </a:p>
        </p:txBody>
      </p:sp>
      <p:grpSp>
        <p:nvGrpSpPr>
          <p:cNvPr id="6" name="object 6"/>
          <p:cNvGrpSpPr/>
          <p:nvPr/>
        </p:nvGrpSpPr>
        <p:grpSpPr>
          <a:xfrm>
            <a:off x="6389903" y="4070718"/>
            <a:ext cx="1080770" cy="449580"/>
            <a:chOff x="4865903" y="4070718"/>
            <a:chExt cx="1080770" cy="449580"/>
          </a:xfrm>
        </p:grpSpPr>
        <p:sp>
          <p:nvSpPr>
            <p:cNvPr id="7" name="object 7"/>
            <p:cNvSpPr/>
            <p:nvPr/>
          </p:nvSpPr>
          <p:spPr>
            <a:xfrm>
              <a:off x="4872253" y="4077068"/>
              <a:ext cx="1068070" cy="436880"/>
            </a:xfrm>
            <a:custGeom>
              <a:avLst/>
              <a:gdLst/>
              <a:ahLst/>
              <a:cxnLst/>
              <a:rect l="l" t="t" r="r" b="b"/>
              <a:pathLst>
                <a:path w="1068070" h="436879">
                  <a:moveTo>
                    <a:pt x="849528" y="0"/>
                  </a:moveTo>
                  <a:lnTo>
                    <a:pt x="849528" y="109181"/>
                  </a:lnTo>
                  <a:lnTo>
                    <a:pt x="0" y="109181"/>
                  </a:lnTo>
                  <a:lnTo>
                    <a:pt x="0" y="327545"/>
                  </a:lnTo>
                  <a:lnTo>
                    <a:pt x="849528" y="327545"/>
                  </a:lnTo>
                  <a:lnTo>
                    <a:pt x="849528" y="436727"/>
                  </a:lnTo>
                  <a:lnTo>
                    <a:pt x="1067892" y="218363"/>
                  </a:lnTo>
                  <a:lnTo>
                    <a:pt x="849528" y="0"/>
                  </a:lnTo>
                  <a:close/>
                </a:path>
              </a:pathLst>
            </a:custGeom>
            <a:solidFill>
              <a:srgbClr val="F35AE6"/>
            </a:solidFill>
          </p:spPr>
          <p:txBody>
            <a:bodyPr wrap="square" lIns="0" tIns="0" rIns="0" bIns="0" rtlCol="0"/>
            <a:lstStyle/>
            <a:p>
              <a:endParaRPr/>
            </a:p>
          </p:txBody>
        </p:sp>
        <p:sp>
          <p:nvSpPr>
            <p:cNvPr id="8" name="object 8"/>
            <p:cNvSpPr/>
            <p:nvPr/>
          </p:nvSpPr>
          <p:spPr>
            <a:xfrm>
              <a:off x="4872253" y="4077068"/>
              <a:ext cx="1068070" cy="436880"/>
            </a:xfrm>
            <a:custGeom>
              <a:avLst/>
              <a:gdLst/>
              <a:ahLst/>
              <a:cxnLst/>
              <a:rect l="l" t="t" r="r" b="b"/>
              <a:pathLst>
                <a:path w="1068070" h="436879">
                  <a:moveTo>
                    <a:pt x="0" y="109182"/>
                  </a:moveTo>
                  <a:lnTo>
                    <a:pt x="849537" y="109182"/>
                  </a:lnTo>
                  <a:lnTo>
                    <a:pt x="849537" y="0"/>
                  </a:lnTo>
                  <a:lnTo>
                    <a:pt x="1067900" y="218365"/>
                  </a:lnTo>
                  <a:lnTo>
                    <a:pt x="849537" y="436729"/>
                  </a:lnTo>
                  <a:lnTo>
                    <a:pt x="849537" y="327547"/>
                  </a:lnTo>
                  <a:lnTo>
                    <a:pt x="0" y="327547"/>
                  </a:lnTo>
                  <a:lnTo>
                    <a:pt x="0" y="109182"/>
                  </a:lnTo>
                  <a:close/>
                </a:path>
              </a:pathLst>
            </a:custGeom>
            <a:ln w="12700">
              <a:solidFill>
                <a:srgbClr val="B340A9"/>
              </a:solidFill>
            </a:ln>
          </p:spPr>
          <p:txBody>
            <a:bodyPr wrap="square" lIns="0" tIns="0" rIns="0" bIns="0" rtlCol="0"/>
            <a:lstStyle/>
            <a:p>
              <a:endParaRPr/>
            </a:p>
          </p:txBody>
        </p:sp>
      </p:grpSp>
      <p:sp>
        <p:nvSpPr>
          <p:cNvPr id="9" name="object 9"/>
          <p:cNvSpPr txBox="1"/>
          <p:nvPr/>
        </p:nvSpPr>
        <p:spPr>
          <a:xfrm>
            <a:off x="7591818" y="3304350"/>
            <a:ext cx="2818130" cy="850265"/>
          </a:xfrm>
          <a:prstGeom prst="rect">
            <a:avLst/>
          </a:prstGeom>
        </p:spPr>
        <p:txBody>
          <a:bodyPr vert="horz" wrap="square" lIns="0" tIns="12700" rIns="0" bIns="0" rtlCol="0">
            <a:spAutoFit/>
          </a:bodyPr>
          <a:lstStyle/>
          <a:p>
            <a:pPr marL="12700" marR="5080" algn="just">
              <a:spcBef>
                <a:spcPts val="100"/>
              </a:spcBef>
            </a:pPr>
            <a:r>
              <a:rPr spc="-5" dirty="0">
                <a:latin typeface="Trebuchet MS"/>
                <a:cs typeface="Trebuchet MS"/>
              </a:rPr>
              <a:t>Los datos de los usuarios  se repiten </a:t>
            </a:r>
            <a:r>
              <a:rPr dirty="0">
                <a:latin typeface="Trebuchet MS"/>
                <a:cs typeface="Trebuchet MS"/>
              </a:rPr>
              <a:t>y </a:t>
            </a:r>
            <a:r>
              <a:rPr spc="-5" dirty="0">
                <a:latin typeface="Trebuchet MS"/>
                <a:cs typeface="Trebuchet MS"/>
              </a:rPr>
              <a:t>puede llevar </a:t>
            </a:r>
            <a:r>
              <a:rPr dirty="0">
                <a:latin typeface="Trebuchet MS"/>
                <a:cs typeface="Trebuchet MS"/>
              </a:rPr>
              <a:t>a  </a:t>
            </a:r>
            <a:r>
              <a:rPr spc="-5" dirty="0">
                <a:latin typeface="Trebuchet MS"/>
                <a:cs typeface="Trebuchet MS"/>
              </a:rPr>
              <a:t>inconsistencias.</a:t>
            </a:r>
            <a:endParaRPr dirty="0">
              <a:latin typeface="Trebuchet MS"/>
              <a:cs typeface="Trebuchet MS"/>
            </a:endParaRPr>
          </a:p>
        </p:txBody>
      </p:sp>
      <p:sp>
        <p:nvSpPr>
          <p:cNvPr id="10" name="object 10"/>
          <p:cNvSpPr txBox="1"/>
          <p:nvPr/>
        </p:nvSpPr>
        <p:spPr>
          <a:xfrm>
            <a:off x="7591818" y="4404970"/>
            <a:ext cx="2818130" cy="570865"/>
          </a:xfrm>
          <a:prstGeom prst="rect">
            <a:avLst/>
          </a:prstGeom>
        </p:spPr>
        <p:txBody>
          <a:bodyPr vert="horz" wrap="square" lIns="0" tIns="24765" rIns="0" bIns="0" rtlCol="0">
            <a:spAutoFit/>
          </a:bodyPr>
          <a:lstStyle/>
          <a:p>
            <a:pPr marL="12700" marR="5080">
              <a:lnSpc>
                <a:spcPts val="2130"/>
              </a:lnSpc>
              <a:spcBef>
                <a:spcPts val="195"/>
              </a:spcBef>
              <a:tabLst>
                <a:tab pos="1132840" algn="l"/>
                <a:tab pos="1693545" algn="l"/>
                <a:tab pos="2268220" algn="l"/>
                <a:tab pos="2552065" algn="l"/>
              </a:tabLst>
            </a:pPr>
            <a:r>
              <a:rPr spc="-5" dirty="0">
                <a:latin typeface="Trebuchet MS"/>
                <a:cs typeface="Trebuchet MS"/>
              </a:rPr>
              <a:t>I</a:t>
            </a:r>
            <a:r>
              <a:rPr spc="5" dirty="0">
                <a:latin typeface="Trebuchet MS"/>
                <a:cs typeface="Trebuchet MS"/>
              </a:rPr>
              <a:t>m</a:t>
            </a:r>
            <a:r>
              <a:rPr spc="-5" dirty="0">
                <a:latin typeface="Trebuchet MS"/>
                <a:cs typeface="Trebuchet MS"/>
              </a:rPr>
              <a:t>posibi</a:t>
            </a:r>
            <a:r>
              <a:rPr spc="-10" dirty="0">
                <a:latin typeface="Trebuchet MS"/>
                <a:cs typeface="Trebuchet MS"/>
              </a:rPr>
              <a:t>l</a:t>
            </a:r>
            <a:r>
              <a:rPr spc="-5" dirty="0">
                <a:latin typeface="Trebuchet MS"/>
                <a:cs typeface="Trebuchet MS"/>
              </a:rPr>
              <a:t>id</a:t>
            </a:r>
            <a:r>
              <a:rPr dirty="0">
                <a:latin typeface="Trebuchet MS"/>
                <a:cs typeface="Trebuchet MS"/>
              </a:rPr>
              <a:t>ad	</a:t>
            </a:r>
            <a:r>
              <a:rPr spc="-5" dirty="0">
                <a:latin typeface="Trebuchet MS"/>
                <a:cs typeface="Trebuchet MS"/>
              </a:rPr>
              <a:t>d</a:t>
            </a:r>
            <a:r>
              <a:rPr dirty="0">
                <a:latin typeface="Trebuchet MS"/>
                <a:cs typeface="Trebuchet MS"/>
              </a:rPr>
              <a:t>e	</a:t>
            </a:r>
            <a:r>
              <a:rPr spc="-5" dirty="0">
                <a:latin typeface="Trebuchet MS"/>
                <a:cs typeface="Trebuchet MS"/>
              </a:rPr>
              <a:t>c</a:t>
            </a:r>
            <a:r>
              <a:rPr dirty="0">
                <a:latin typeface="Trebuchet MS"/>
                <a:cs typeface="Trebuchet MS"/>
              </a:rPr>
              <a:t>r</a:t>
            </a:r>
            <a:r>
              <a:rPr spc="5" dirty="0">
                <a:latin typeface="Trebuchet MS"/>
                <a:cs typeface="Trebuchet MS"/>
              </a:rPr>
              <a:t>e</a:t>
            </a:r>
            <a:r>
              <a:rPr dirty="0">
                <a:latin typeface="Trebuchet MS"/>
                <a:cs typeface="Trebuchet MS"/>
              </a:rPr>
              <a:t>ar  </a:t>
            </a:r>
            <a:r>
              <a:rPr spc="-5" dirty="0">
                <a:latin typeface="Trebuchet MS"/>
                <a:cs typeface="Trebuchet MS"/>
              </a:rPr>
              <a:t>í</a:t>
            </a:r>
            <a:r>
              <a:rPr dirty="0">
                <a:latin typeface="Trebuchet MS"/>
                <a:cs typeface="Trebuchet MS"/>
              </a:rPr>
              <a:t>n</a:t>
            </a:r>
            <a:r>
              <a:rPr spc="-5" dirty="0">
                <a:latin typeface="Trebuchet MS"/>
                <a:cs typeface="Trebuchet MS"/>
              </a:rPr>
              <a:t>dic</a:t>
            </a:r>
            <a:r>
              <a:rPr spc="5" dirty="0">
                <a:latin typeface="Trebuchet MS"/>
                <a:cs typeface="Trebuchet MS"/>
              </a:rPr>
              <a:t>e</a:t>
            </a:r>
            <a:r>
              <a:rPr dirty="0">
                <a:latin typeface="Trebuchet MS"/>
                <a:cs typeface="Trebuchet MS"/>
              </a:rPr>
              <a:t>s	</a:t>
            </a:r>
            <a:r>
              <a:rPr spc="5" dirty="0">
                <a:latin typeface="Trebuchet MS"/>
                <a:cs typeface="Trebuchet MS"/>
              </a:rPr>
              <a:t>e</a:t>
            </a:r>
            <a:r>
              <a:rPr spc="-10" dirty="0">
                <a:latin typeface="Trebuchet MS"/>
                <a:cs typeface="Trebuchet MS"/>
              </a:rPr>
              <a:t>f</a:t>
            </a:r>
            <a:r>
              <a:rPr spc="-5" dirty="0">
                <a:latin typeface="Trebuchet MS"/>
                <a:cs typeface="Trebuchet MS"/>
              </a:rPr>
              <a:t>ici</a:t>
            </a:r>
            <a:r>
              <a:rPr spc="5" dirty="0">
                <a:latin typeface="Trebuchet MS"/>
                <a:cs typeface="Trebuchet MS"/>
              </a:rPr>
              <a:t>e</a:t>
            </a:r>
            <a:r>
              <a:rPr dirty="0">
                <a:latin typeface="Trebuchet MS"/>
                <a:cs typeface="Trebuchet MS"/>
              </a:rPr>
              <a:t>n</a:t>
            </a:r>
            <a:r>
              <a:rPr spc="-5" dirty="0">
                <a:latin typeface="Trebuchet MS"/>
                <a:cs typeface="Trebuchet MS"/>
              </a:rPr>
              <a:t>t</a:t>
            </a:r>
            <a:r>
              <a:rPr spc="5" dirty="0">
                <a:latin typeface="Trebuchet MS"/>
                <a:cs typeface="Trebuchet MS"/>
              </a:rPr>
              <a:t>e</a:t>
            </a:r>
            <a:r>
              <a:rPr dirty="0">
                <a:latin typeface="Trebuchet MS"/>
                <a:cs typeface="Trebuchet MS"/>
              </a:rPr>
              <a:t>s		</a:t>
            </a:r>
            <a:r>
              <a:rPr spc="-5" dirty="0">
                <a:latin typeface="Trebuchet MS"/>
                <a:cs typeface="Trebuchet MS"/>
              </a:rPr>
              <a:t>de</a:t>
            </a:r>
            <a:endParaRPr dirty="0">
              <a:latin typeface="Trebuchet MS"/>
              <a:cs typeface="Trebuchet MS"/>
            </a:endParaRPr>
          </a:p>
        </p:txBody>
      </p:sp>
      <p:sp>
        <p:nvSpPr>
          <p:cNvPr id="11" name="object 11"/>
          <p:cNvSpPr txBox="1"/>
          <p:nvPr/>
        </p:nvSpPr>
        <p:spPr>
          <a:xfrm>
            <a:off x="7591818" y="4951120"/>
            <a:ext cx="2603500" cy="299720"/>
          </a:xfrm>
          <a:prstGeom prst="rect">
            <a:avLst/>
          </a:prstGeom>
        </p:spPr>
        <p:txBody>
          <a:bodyPr vert="horz" wrap="square" lIns="0" tIns="12700" rIns="0" bIns="0" rtlCol="0">
            <a:spAutoFit/>
          </a:bodyPr>
          <a:lstStyle/>
          <a:p>
            <a:pPr marL="12700">
              <a:spcBef>
                <a:spcPts val="100"/>
              </a:spcBef>
            </a:pPr>
            <a:r>
              <a:rPr spc="-5" dirty="0">
                <a:latin typeface="Trebuchet MS"/>
                <a:cs typeface="Trebuchet MS"/>
              </a:rPr>
              <a:t>búsqueda sobre</a:t>
            </a:r>
            <a:r>
              <a:rPr spc="-40" dirty="0">
                <a:latin typeface="Trebuchet MS"/>
                <a:cs typeface="Trebuchet MS"/>
              </a:rPr>
              <a:t> </a:t>
            </a:r>
            <a:r>
              <a:rPr spc="-5" dirty="0">
                <a:latin typeface="Trebuchet MS"/>
                <a:cs typeface="Trebuchet MS"/>
              </a:rPr>
              <a:t>usuarios.</a:t>
            </a:r>
            <a:endParaRPr>
              <a:latin typeface="Trebuchet MS"/>
              <a:cs typeface="Trebuchet MS"/>
            </a:endParaRPr>
          </a:p>
        </p:txBody>
      </p:sp>
    </p:spTree>
    <p:extLst>
      <p:ext uri="{BB962C8B-B14F-4D97-AF65-F5344CB8AC3E}">
        <p14:creationId xmlns:p14="http://schemas.microsoft.com/office/powerpoint/2010/main" val="28440373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546086" y="457200"/>
            <a:ext cx="7162022" cy="689932"/>
          </a:xfrm>
          <a:prstGeom prst="rect">
            <a:avLst/>
          </a:prstGeom>
        </p:spPr>
        <p:txBody>
          <a:bodyPr vert="horz" wrap="square" lIns="0" tIns="12700" rIns="0" bIns="0" rtlCol="0" anchor="t">
            <a:spAutoFit/>
          </a:bodyPr>
          <a:lstStyle/>
          <a:p>
            <a:pPr marL="12700">
              <a:lnSpc>
                <a:spcPct val="100000"/>
              </a:lnSpc>
              <a:spcBef>
                <a:spcPts val="100"/>
              </a:spcBef>
            </a:pPr>
            <a:r>
              <a:rPr dirty="0"/>
              <a:t>Modelo </a:t>
            </a:r>
            <a:r>
              <a:rPr spc="-5" dirty="0"/>
              <a:t>físico </a:t>
            </a:r>
            <a:r>
              <a:rPr dirty="0"/>
              <a:t>de las</a:t>
            </a:r>
            <a:r>
              <a:rPr spc="-50" dirty="0"/>
              <a:t> </a:t>
            </a:r>
            <a:r>
              <a:rPr spc="-5" dirty="0"/>
              <a:t>noticias</a:t>
            </a:r>
          </a:p>
        </p:txBody>
      </p:sp>
      <p:sp>
        <p:nvSpPr>
          <p:cNvPr id="4" name="object 4"/>
          <p:cNvSpPr txBox="1"/>
          <p:nvPr/>
        </p:nvSpPr>
        <p:spPr>
          <a:xfrm>
            <a:off x="1881557" y="1295400"/>
            <a:ext cx="7742054" cy="575310"/>
          </a:xfrm>
          <a:prstGeom prst="rect">
            <a:avLst/>
          </a:prstGeom>
        </p:spPr>
        <p:txBody>
          <a:bodyPr vert="horz" wrap="square" lIns="0" tIns="12700" rIns="0" bIns="0" rtlCol="0">
            <a:spAutoFit/>
          </a:bodyPr>
          <a:lstStyle/>
          <a:p>
            <a:pPr marL="241300" marR="5080" indent="-228600">
              <a:spcBef>
                <a:spcPts val="100"/>
              </a:spcBef>
              <a:buFont typeface="Arial"/>
              <a:buChar char="•"/>
              <a:tabLst>
                <a:tab pos="240665" algn="l"/>
                <a:tab pos="241300" algn="l"/>
              </a:tabLst>
            </a:pPr>
            <a:r>
              <a:rPr b="1" spc="-5" dirty="0">
                <a:latin typeface="Trebuchet MS"/>
                <a:cs typeface="Trebuchet MS"/>
              </a:rPr>
              <a:t>Opción 2</a:t>
            </a:r>
            <a:r>
              <a:rPr spc="-5" dirty="0">
                <a:latin typeface="Trebuchet MS"/>
                <a:cs typeface="Trebuchet MS"/>
              </a:rPr>
              <a:t>: </a:t>
            </a:r>
            <a:r>
              <a:rPr spc="-10" dirty="0">
                <a:latin typeface="Trebuchet MS"/>
                <a:cs typeface="Trebuchet MS"/>
              </a:rPr>
              <a:t>Referencia </a:t>
            </a:r>
            <a:r>
              <a:rPr dirty="0">
                <a:latin typeface="Trebuchet MS"/>
                <a:cs typeface="Trebuchet MS"/>
              </a:rPr>
              <a:t>a </a:t>
            </a:r>
            <a:r>
              <a:rPr spc="-5" dirty="0">
                <a:latin typeface="Trebuchet MS"/>
                <a:cs typeface="Trebuchet MS"/>
              </a:rPr>
              <a:t>las noticias </a:t>
            </a:r>
            <a:r>
              <a:rPr dirty="0">
                <a:latin typeface="Trebuchet MS"/>
                <a:cs typeface="Trebuchet MS"/>
              </a:rPr>
              <a:t>en un array  </a:t>
            </a:r>
            <a:r>
              <a:rPr spc="-5" dirty="0">
                <a:latin typeface="Trebuchet MS"/>
                <a:cs typeface="Trebuchet MS"/>
              </a:rPr>
              <a:t>dentro de la colección de los</a:t>
            </a:r>
            <a:r>
              <a:rPr spc="-20" dirty="0">
                <a:latin typeface="Trebuchet MS"/>
                <a:cs typeface="Trebuchet MS"/>
              </a:rPr>
              <a:t> </a:t>
            </a:r>
            <a:r>
              <a:rPr spc="-5" dirty="0">
                <a:latin typeface="Trebuchet MS"/>
                <a:cs typeface="Trebuchet MS"/>
              </a:rPr>
              <a:t>usuarios</a:t>
            </a:r>
            <a:endParaRPr dirty="0">
              <a:latin typeface="Trebuchet MS"/>
              <a:cs typeface="Trebuchet MS"/>
            </a:endParaRPr>
          </a:p>
        </p:txBody>
      </p:sp>
      <p:sp>
        <p:nvSpPr>
          <p:cNvPr id="5" name="object 5"/>
          <p:cNvSpPr txBox="1"/>
          <p:nvPr/>
        </p:nvSpPr>
        <p:spPr>
          <a:xfrm>
            <a:off x="1695989" y="2325942"/>
            <a:ext cx="4572635" cy="4244975"/>
          </a:xfrm>
          <a:prstGeom prst="rect">
            <a:avLst/>
          </a:prstGeom>
          <a:solidFill>
            <a:srgbClr val="FFFFFF"/>
          </a:solidFill>
          <a:ln w="12700">
            <a:solidFill>
              <a:srgbClr val="B340A9"/>
            </a:solidFill>
          </a:ln>
        </p:spPr>
        <p:txBody>
          <a:bodyPr vert="horz" wrap="square" lIns="0" tIns="4445" rIns="0" bIns="0" rtlCol="0">
            <a:spAutoFit/>
          </a:bodyPr>
          <a:lstStyle/>
          <a:p>
            <a:pPr>
              <a:spcBef>
                <a:spcPts val="35"/>
              </a:spcBef>
            </a:pPr>
            <a:endParaRPr sz="2250">
              <a:latin typeface="Times New Roman"/>
              <a:cs typeface="Times New Roman"/>
            </a:endParaRPr>
          </a:p>
          <a:p>
            <a:pPr marL="91440"/>
            <a:r>
              <a:rPr sz="1400" dirty="0">
                <a:latin typeface="Trebuchet MS"/>
                <a:cs typeface="Trebuchet MS"/>
              </a:rPr>
              <a:t>{</a:t>
            </a:r>
            <a:endParaRPr sz="1400">
              <a:latin typeface="Trebuchet MS"/>
              <a:cs typeface="Trebuchet MS"/>
            </a:endParaRPr>
          </a:p>
          <a:p>
            <a:pPr marL="1005840">
              <a:spcBef>
                <a:spcPts val="484"/>
              </a:spcBef>
            </a:pPr>
            <a:r>
              <a:rPr sz="1400" spc="-5" dirty="0">
                <a:solidFill>
                  <a:srgbClr val="0070C0"/>
                </a:solidFill>
                <a:latin typeface="Trebuchet MS"/>
                <a:cs typeface="Trebuchet MS"/>
              </a:rPr>
              <a:t>nombre_usuario: </a:t>
            </a:r>
            <a:r>
              <a:rPr sz="1400" spc="-5" dirty="0">
                <a:latin typeface="Trebuchet MS"/>
                <a:cs typeface="Trebuchet MS"/>
              </a:rPr>
              <a:t>'Frank_blog',</a:t>
            </a:r>
            <a:endParaRPr sz="1400">
              <a:latin typeface="Trebuchet MS"/>
              <a:cs typeface="Trebuchet MS"/>
            </a:endParaRPr>
          </a:p>
          <a:p>
            <a:pPr marL="1005840" marR="1289685">
              <a:lnSpc>
                <a:spcPct val="129000"/>
              </a:lnSpc>
              <a:spcBef>
                <a:spcPts val="35"/>
              </a:spcBef>
            </a:pPr>
            <a:r>
              <a:rPr sz="1400" spc="-5" dirty="0">
                <a:solidFill>
                  <a:srgbClr val="0070C0"/>
                </a:solidFill>
                <a:latin typeface="Trebuchet MS"/>
                <a:cs typeface="Trebuchet MS"/>
              </a:rPr>
              <a:t>nombre: </a:t>
            </a:r>
            <a:r>
              <a:rPr sz="1400" spc="-5" dirty="0">
                <a:latin typeface="Trebuchet MS"/>
                <a:cs typeface="Trebuchet MS"/>
              </a:rPr>
              <a:t>'Frank',  </a:t>
            </a:r>
            <a:r>
              <a:rPr sz="1400" spc="-5" dirty="0">
                <a:solidFill>
                  <a:srgbClr val="0070C0"/>
                </a:solidFill>
                <a:latin typeface="Trebuchet MS"/>
                <a:cs typeface="Trebuchet MS"/>
              </a:rPr>
              <a:t>cuenta_twitter:</a:t>
            </a:r>
            <a:r>
              <a:rPr sz="1400" spc="-30" dirty="0">
                <a:solidFill>
                  <a:srgbClr val="0070C0"/>
                </a:solidFill>
                <a:latin typeface="Trebuchet MS"/>
                <a:cs typeface="Trebuchet MS"/>
              </a:rPr>
              <a:t> </a:t>
            </a:r>
            <a:r>
              <a:rPr sz="1400" spc="-5" dirty="0">
                <a:latin typeface="Trebuchet MS"/>
                <a:cs typeface="Trebuchet MS"/>
              </a:rPr>
              <a:t>'Frank_USE',</a:t>
            </a:r>
            <a:endParaRPr sz="1400">
              <a:latin typeface="Trebuchet MS"/>
              <a:cs typeface="Trebuchet MS"/>
            </a:endParaRPr>
          </a:p>
          <a:p>
            <a:pPr marL="1005840">
              <a:spcBef>
                <a:spcPts val="484"/>
              </a:spcBef>
            </a:pPr>
            <a:r>
              <a:rPr sz="1400" spc="-5" dirty="0">
                <a:solidFill>
                  <a:srgbClr val="0070C0"/>
                </a:solidFill>
                <a:latin typeface="Trebuchet MS"/>
                <a:cs typeface="Trebuchet MS"/>
              </a:rPr>
              <a:t>descripcion: </a:t>
            </a:r>
            <a:r>
              <a:rPr sz="1400" spc="-5" dirty="0">
                <a:latin typeface="Trebuchet MS"/>
                <a:cs typeface="Trebuchet MS"/>
              </a:rPr>
              <a:t>'blogger</a:t>
            </a:r>
            <a:r>
              <a:rPr sz="1400" spc="5" dirty="0">
                <a:latin typeface="Trebuchet MS"/>
                <a:cs typeface="Trebuchet MS"/>
              </a:rPr>
              <a:t> </a:t>
            </a:r>
            <a:r>
              <a:rPr sz="1400" spc="-5" dirty="0">
                <a:latin typeface="Trebuchet MS"/>
                <a:cs typeface="Trebuchet MS"/>
              </a:rPr>
              <a:t>aficionado',</a:t>
            </a:r>
            <a:endParaRPr sz="1400">
              <a:latin typeface="Trebuchet MS"/>
              <a:cs typeface="Trebuchet MS"/>
            </a:endParaRPr>
          </a:p>
          <a:p>
            <a:pPr marL="1005840" marR="140970">
              <a:lnSpc>
                <a:spcPts val="2200"/>
              </a:lnSpc>
              <a:spcBef>
                <a:spcPts val="125"/>
              </a:spcBef>
            </a:pPr>
            <a:r>
              <a:rPr sz="1400" spc="-5" dirty="0">
                <a:solidFill>
                  <a:srgbClr val="0070C0"/>
                </a:solidFill>
                <a:latin typeface="Trebuchet MS"/>
                <a:cs typeface="Trebuchet MS"/>
              </a:rPr>
              <a:t>noticias: </a:t>
            </a:r>
            <a:r>
              <a:rPr sz="1400" spc="-5" dirty="0">
                <a:latin typeface="Trebuchet MS"/>
                <a:cs typeface="Trebuchet MS"/>
              </a:rPr>
              <a:t>[&lt;REF_notica&gt;, &lt;REF_noticia&gt;, …]  </a:t>
            </a:r>
            <a:r>
              <a:rPr sz="1400" spc="-5" dirty="0">
                <a:solidFill>
                  <a:srgbClr val="0070C0"/>
                </a:solidFill>
                <a:latin typeface="Trebuchet MS"/>
                <a:cs typeface="Trebuchet MS"/>
              </a:rPr>
              <a:t>telefonos: </a:t>
            </a:r>
            <a:r>
              <a:rPr sz="1400" spc="-5" dirty="0">
                <a:latin typeface="Trebuchet MS"/>
                <a:cs typeface="Trebuchet MS"/>
              </a:rPr>
              <a:t>['73128989',’43278944’]</a:t>
            </a:r>
            <a:endParaRPr sz="1400">
              <a:latin typeface="Trebuchet MS"/>
              <a:cs typeface="Trebuchet MS"/>
            </a:endParaRPr>
          </a:p>
          <a:p>
            <a:pPr marL="1005840">
              <a:spcBef>
                <a:spcPts val="330"/>
              </a:spcBef>
            </a:pPr>
            <a:r>
              <a:rPr sz="1400" spc="-5" dirty="0">
                <a:solidFill>
                  <a:srgbClr val="0070C0"/>
                </a:solidFill>
                <a:latin typeface="Trebuchet MS"/>
                <a:cs typeface="Trebuchet MS"/>
              </a:rPr>
              <a:t>direccion: </a:t>
            </a:r>
            <a:r>
              <a:rPr sz="1400" dirty="0">
                <a:latin typeface="Trebuchet MS"/>
                <a:cs typeface="Trebuchet MS"/>
              </a:rPr>
              <a:t>{</a:t>
            </a:r>
            <a:endParaRPr sz="1400">
              <a:latin typeface="Trebuchet MS"/>
              <a:cs typeface="Trebuchet MS"/>
            </a:endParaRPr>
          </a:p>
          <a:p>
            <a:pPr marL="1919605" marR="642620">
              <a:lnSpc>
                <a:spcPts val="2200"/>
              </a:lnSpc>
              <a:spcBef>
                <a:spcPts val="125"/>
              </a:spcBef>
            </a:pPr>
            <a:r>
              <a:rPr sz="1400" spc="-5" dirty="0">
                <a:solidFill>
                  <a:srgbClr val="0070C0"/>
                </a:solidFill>
                <a:latin typeface="Trebuchet MS"/>
                <a:cs typeface="Trebuchet MS"/>
              </a:rPr>
              <a:t>calle: </a:t>
            </a:r>
            <a:r>
              <a:rPr sz="1400" spc="-70" dirty="0">
                <a:latin typeface="Trebuchet MS"/>
                <a:cs typeface="Trebuchet MS"/>
              </a:rPr>
              <a:t>'Av. </a:t>
            </a:r>
            <a:r>
              <a:rPr sz="1400" spc="-5" dirty="0">
                <a:latin typeface="Trebuchet MS"/>
                <a:cs typeface="Trebuchet MS"/>
              </a:rPr>
              <a:t>de los Castros',  </a:t>
            </a:r>
            <a:r>
              <a:rPr sz="1400" spc="-5" dirty="0">
                <a:solidFill>
                  <a:srgbClr val="0070C0"/>
                </a:solidFill>
                <a:latin typeface="Trebuchet MS"/>
                <a:cs typeface="Trebuchet MS"/>
              </a:rPr>
              <a:t>numero:</a:t>
            </a:r>
            <a:r>
              <a:rPr sz="1400" spc="-10" dirty="0">
                <a:solidFill>
                  <a:srgbClr val="0070C0"/>
                </a:solidFill>
                <a:latin typeface="Trebuchet MS"/>
                <a:cs typeface="Trebuchet MS"/>
              </a:rPr>
              <a:t> </a:t>
            </a:r>
            <a:r>
              <a:rPr sz="1400" dirty="0">
                <a:latin typeface="Trebuchet MS"/>
                <a:cs typeface="Trebuchet MS"/>
              </a:rPr>
              <a:t>'2256',</a:t>
            </a:r>
            <a:endParaRPr sz="1400">
              <a:latin typeface="Trebuchet MS"/>
              <a:cs typeface="Trebuchet MS"/>
            </a:endParaRPr>
          </a:p>
          <a:p>
            <a:pPr marL="1919605">
              <a:spcBef>
                <a:spcPts val="325"/>
              </a:spcBef>
            </a:pPr>
            <a:r>
              <a:rPr sz="1400" spc="-5" dirty="0">
                <a:solidFill>
                  <a:srgbClr val="0070C0"/>
                </a:solidFill>
                <a:latin typeface="Trebuchet MS"/>
                <a:cs typeface="Trebuchet MS"/>
              </a:rPr>
              <a:t>cp: </a:t>
            </a:r>
            <a:r>
              <a:rPr sz="1400" dirty="0">
                <a:latin typeface="Trebuchet MS"/>
                <a:cs typeface="Trebuchet MS"/>
              </a:rPr>
              <a:t>'39005',</a:t>
            </a:r>
            <a:endParaRPr sz="1400">
              <a:latin typeface="Trebuchet MS"/>
              <a:cs typeface="Trebuchet MS"/>
            </a:endParaRPr>
          </a:p>
          <a:p>
            <a:pPr marL="1919605">
              <a:spcBef>
                <a:spcPts val="489"/>
              </a:spcBef>
            </a:pPr>
            <a:r>
              <a:rPr sz="1400" spc="-5" dirty="0">
                <a:solidFill>
                  <a:srgbClr val="0070C0"/>
                </a:solidFill>
                <a:latin typeface="Trebuchet MS"/>
                <a:cs typeface="Trebuchet MS"/>
              </a:rPr>
              <a:t>ciudad:</a:t>
            </a:r>
            <a:r>
              <a:rPr sz="1400" spc="-10" dirty="0">
                <a:solidFill>
                  <a:srgbClr val="0070C0"/>
                </a:solidFill>
                <a:latin typeface="Trebuchet MS"/>
                <a:cs typeface="Trebuchet MS"/>
              </a:rPr>
              <a:t> </a:t>
            </a:r>
            <a:r>
              <a:rPr sz="1400" spc="-5" dirty="0">
                <a:latin typeface="Trebuchet MS"/>
                <a:cs typeface="Trebuchet MS"/>
              </a:rPr>
              <a:t>'Santander‘</a:t>
            </a:r>
            <a:endParaRPr sz="1400">
              <a:latin typeface="Trebuchet MS"/>
              <a:cs typeface="Trebuchet MS"/>
            </a:endParaRPr>
          </a:p>
          <a:p>
            <a:pPr marL="1919605">
              <a:spcBef>
                <a:spcPts val="484"/>
              </a:spcBef>
            </a:pPr>
            <a:r>
              <a:rPr sz="1400" dirty="0">
                <a:latin typeface="Trebuchet MS"/>
                <a:cs typeface="Trebuchet MS"/>
              </a:rPr>
              <a:t>}</a:t>
            </a:r>
            <a:endParaRPr sz="1400">
              <a:latin typeface="Trebuchet MS"/>
              <a:cs typeface="Trebuchet MS"/>
            </a:endParaRPr>
          </a:p>
          <a:p>
            <a:pPr marL="91440">
              <a:spcBef>
                <a:spcPts val="520"/>
              </a:spcBef>
            </a:pPr>
            <a:r>
              <a:rPr sz="1400" dirty="0">
                <a:latin typeface="Trebuchet MS"/>
                <a:cs typeface="Trebuchet MS"/>
              </a:rPr>
              <a:t>}</a:t>
            </a:r>
            <a:endParaRPr sz="1400">
              <a:latin typeface="Trebuchet MS"/>
              <a:cs typeface="Trebuchet MS"/>
            </a:endParaRPr>
          </a:p>
        </p:txBody>
      </p:sp>
      <p:grpSp>
        <p:nvGrpSpPr>
          <p:cNvPr id="6" name="object 6"/>
          <p:cNvGrpSpPr/>
          <p:nvPr/>
        </p:nvGrpSpPr>
        <p:grpSpPr>
          <a:xfrm>
            <a:off x="6314249" y="4272915"/>
            <a:ext cx="1080770" cy="449580"/>
            <a:chOff x="4790249" y="4272915"/>
            <a:chExt cx="1080770" cy="449580"/>
          </a:xfrm>
        </p:grpSpPr>
        <p:sp>
          <p:nvSpPr>
            <p:cNvPr id="7" name="object 7"/>
            <p:cNvSpPr/>
            <p:nvPr/>
          </p:nvSpPr>
          <p:spPr>
            <a:xfrm>
              <a:off x="4796599" y="4279265"/>
              <a:ext cx="1068070" cy="436880"/>
            </a:xfrm>
            <a:custGeom>
              <a:avLst/>
              <a:gdLst/>
              <a:ahLst/>
              <a:cxnLst/>
              <a:rect l="l" t="t" r="r" b="b"/>
              <a:pathLst>
                <a:path w="1068070" h="436879">
                  <a:moveTo>
                    <a:pt x="849541" y="0"/>
                  </a:moveTo>
                  <a:lnTo>
                    <a:pt x="849541" y="109181"/>
                  </a:lnTo>
                  <a:lnTo>
                    <a:pt x="0" y="109181"/>
                  </a:lnTo>
                  <a:lnTo>
                    <a:pt x="0" y="327545"/>
                  </a:lnTo>
                  <a:lnTo>
                    <a:pt x="849541" y="327545"/>
                  </a:lnTo>
                  <a:lnTo>
                    <a:pt x="849541" y="436727"/>
                  </a:lnTo>
                  <a:lnTo>
                    <a:pt x="1067904" y="218363"/>
                  </a:lnTo>
                  <a:lnTo>
                    <a:pt x="849541" y="0"/>
                  </a:lnTo>
                  <a:close/>
                </a:path>
              </a:pathLst>
            </a:custGeom>
            <a:solidFill>
              <a:srgbClr val="F35AE6"/>
            </a:solidFill>
          </p:spPr>
          <p:txBody>
            <a:bodyPr wrap="square" lIns="0" tIns="0" rIns="0" bIns="0" rtlCol="0"/>
            <a:lstStyle/>
            <a:p>
              <a:endParaRPr/>
            </a:p>
          </p:txBody>
        </p:sp>
        <p:sp>
          <p:nvSpPr>
            <p:cNvPr id="8" name="object 8"/>
            <p:cNvSpPr/>
            <p:nvPr/>
          </p:nvSpPr>
          <p:spPr>
            <a:xfrm>
              <a:off x="4796599" y="4279265"/>
              <a:ext cx="1068070" cy="436880"/>
            </a:xfrm>
            <a:custGeom>
              <a:avLst/>
              <a:gdLst/>
              <a:ahLst/>
              <a:cxnLst/>
              <a:rect l="l" t="t" r="r" b="b"/>
              <a:pathLst>
                <a:path w="1068070" h="436879">
                  <a:moveTo>
                    <a:pt x="0" y="109182"/>
                  </a:moveTo>
                  <a:lnTo>
                    <a:pt x="849537" y="109182"/>
                  </a:lnTo>
                  <a:lnTo>
                    <a:pt x="849537" y="0"/>
                  </a:lnTo>
                  <a:lnTo>
                    <a:pt x="1067900" y="218365"/>
                  </a:lnTo>
                  <a:lnTo>
                    <a:pt x="849537" y="436729"/>
                  </a:lnTo>
                  <a:lnTo>
                    <a:pt x="849537" y="327547"/>
                  </a:lnTo>
                  <a:lnTo>
                    <a:pt x="0" y="327547"/>
                  </a:lnTo>
                  <a:lnTo>
                    <a:pt x="0" y="109182"/>
                  </a:lnTo>
                  <a:close/>
                </a:path>
              </a:pathLst>
            </a:custGeom>
            <a:ln w="12700">
              <a:solidFill>
                <a:srgbClr val="B340A9"/>
              </a:solidFill>
            </a:ln>
          </p:spPr>
          <p:txBody>
            <a:bodyPr wrap="square" lIns="0" tIns="0" rIns="0" bIns="0" rtlCol="0"/>
            <a:lstStyle/>
            <a:p>
              <a:endParaRPr/>
            </a:p>
          </p:txBody>
        </p:sp>
      </p:grpSp>
      <p:sp>
        <p:nvSpPr>
          <p:cNvPr id="9" name="object 9"/>
          <p:cNvSpPr txBox="1"/>
          <p:nvPr/>
        </p:nvSpPr>
        <p:spPr>
          <a:xfrm>
            <a:off x="7473544" y="2803385"/>
            <a:ext cx="793115" cy="575310"/>
          </a:xfrm>
          <a:prstGeom prst="rect">
            <a:avLst/>
          </a:prstGeom>
        </p:spPr>
        <p:txBody>
          <a:bodyPr vert="horz" wrap="square" lIns="0" tIns="12700" rIns="0" bIns="0" rtlCol="0">
            <a:spAutoFit/>
          </a:bodyPr>
          <a:lstStyle/>
          <a:p>
            <a:pPr marL="12700" marR="5080">
              <a:spcBef>
                <a:spcPts val="100"/>
              </a:spcBef>
              <a:tabLst>
                <a:tab pos="458470" algn="l"/>
              </a:tabLst>
            </a:pPr>
            <a:r>
              <a:rPr spc="-5" dirty="0">
                <a:latin typeface="Trebuchet MS"/>
                <a:cs typeface="Trebuchet MS"/>
              </a:rPr>
              <a:t>Si	los  </a:t>
            </a:r>
            <a:r>
              <a:rPr spc="5" dirty="0">
                <a:latin typeface="Trebuchet MS"/>
                <a:cs typeface="Trebuchet MS"/>
              </a:rPr>
              <a:t>m</a:t>
            </a:r>
            <a:r>
              <a:rPr dirty="0">
                <a:latin typeface="Trebuchet MS"/>
                <a:cs typeface="Trebuchet MS"/>
              </a:rPr>
              <a:t>u</a:t>
            </a:r>
            <a:r>
              <a:rPr spc="-5" dirty="0">
                <a:latin typeface="Trebuchet MS"/>
                <a:cs typeface="Trebuchet MS"/>
              </a:rPr>
              <a:t>c</a:t>
            </a:r>
            <a:r>
              <a:rPr dirty="0">
                <a:latin typeface="Trebuchet MS"/>
                <a:cs typeface="Trebuchet MS"/>
              </a:rPr>
              <a:t>has</a:t>
            </a:r>
          </a:p>
        </p:txBody>
      </p:sp>
      <p:sp>
        <p:nvSpPr>
          <p:cNvPr id="10" name="object 10"/>
          <p:cNvSpPr txBox="1"/>
          <p:nvPr/>
        </p:nvSpPr>
        <p:spPr>
          <a:xfrm>
            <a:off x="8404899" y="2803385"/>
            <a:ext cx="2066289" cy="575310"/>
          </a:xfrm>
          <a:prstGeom prst="rect">
            <a:avLst/>
          </a:prstGeom>
        </p:spPr>
        <p:txBody>
          <a:bodyPr vert="horz" wrap="square" lIns="0" tIns="12700" rIns="0" bIns="0" rtlCol="0">
            <a:spAutoFit/>
          </a:bodyPr>
          <a:lstStyle/>
          <a:p>
            <a:pPr marL="12700" marR="5080" indent="66675">
              <a:spcBef>
                <a:spcPts val="100"/>
              </a:spcBef>
              <a:tabLst>
                <a:tab pos="1054735" algn="l"/>
                <a:tab pos="1183005" algn="l"/>
                <a:tab pos="1802130" algn="l"/>
              </a:tabLst>
            </a:pPr>
            <a:r>
              <a:rPr dirty="0">
                <a:latin typeface="Trebuchet MS"/>
                <a:cs typeface="Trebuchet MS"/>
              </a:rPr>
              <a:t>u</a:t>
            </a:r>
            <a:r>
              <a:rPr spc="-5" dirty="0">
                <a:latin typeface="Trebuchet MS"/>
                <a:cs typeface="Trebuchet MS"/>
              </a:rPr>
              <a:t>s</a:t>
            </a:r>
            <a:r>
              <a:rPr dirty="0">
                <a:latin typeface="Trebuchet MS"/>
                <a:cs typeface="Trebuchet MS"/>
              </a:rPr>
              <a:t>ua</a:t>
            </a:r>
            <a:r>
              <a:rPr spc="-5" dirty="0">
                <a:latin typeface="Trebuchet MS"/>
                <a:cs typeface="Trebuchet MS"/>
              </a:rPr>
              <a:t>rio</a:t>
            </a:r>
            <a:r>
              <a:rPr dirty="0">
                <a:latin typeface="Trebuchet MS"/>
                <a:cs typeface="Trebuchet MS"/>
              </a:rPr>
              <a:t>s		</a:t>
            </a:r>
            <a:r>
              <a:rPr spc="-5" dirty="0">
                <a:latin typeface="Trebuchet MS"/>
                <a:cs typeface="Trebuchet MS"/>
              </a:rPr>
              <a:t>p</a:t>
            </a:r>
            <a:r>
              <a:rPr dirty="0">
                <a:latin typeface="Trebuchet MS"/>
                <a:cs typeface="Trebuchet MS"/>
              </a:rPr>
              <a:t>u</a:t>
            </a:r>
            <a:r>
              <a:rPr spc="-5" dirty="0">
                <a:latin typeface="Trebuchet MS"/>
                <a:cs typeface="Trebuchet MS"/>
              </a:rPr>
              <a:t>b</a:t>
            </a:r>
            <a:r>
              <a:rPr spc="-10" dirty="0">
                <a:latin typeface="Trebuchet MS"/>
                <a:cs typeface="Trebuchet MS"/>
              </a:rPr>
              <a:t>l</a:t>
            </a:r>
            <a:r>
              <a:rPr spc="-5" dirty="0">
                <a:latin typeface="Trebuchet MS"/>
                <a:cs typeface="Trebuchet MS"/>
              </a:rPr>
              <a:t>ic</a:t>
            </a:r>
            <a:r>
              <a:rPr dirty="0">
                <a:latin typeface="Trebuchet MS"/>
                <a:cs typeface="Trebuchet MS"/>
              </a:rPr>
              <a:t>an  n</a:t>
            </a:r>
            <a:r>
              <a:rPr spc="-5" dirty="0">
                <a:latin typeface="Trebuchet MS"/>
                <a:cs typeface="Trebuchet MS"/>
              </a:rPr>
              <a:t>otici</a:t>
            </a:r>
            <a:r>
              <a:rPr dirty="0">
                <a:latin typeface="Trebuchet MS"/>
                <a:cs typeface="Trebuchet MS"/>
              </a:rPr>
              <a:t>a</a:t>
            </a:r>
            <a:r>
              <a:rPr spc="-5" dirty="0">
                <a:latin typeface="Trebuchet MS"/>
                <a:cs typeface="Trebuchet MS"/>
              </a:rPr>
              <a:t>s</a:t>
            </a:r>
            <a:r>
              <a:rPr dirty="0">
                <a:latin typeface="Trebuchet MS"/>
                <a:cs typeface="Trebuchet MS"/>
              </a:rPr>
              <a:t>,	ha</a:t>
            </a:r>
            <a:r>
              <a:rPr spc="-5" dirty="0">
                <a:latin typeface="Trebuchet MS"/>
                <a:cs typeface="Trebuchet MS"/>
              </a:rPr>
              <a:t>br</a:t>
            </a:r>
            <a:r>
              <a:rPr dirty="0">
                <a:latin typeface="Trebuchet MS"/>
                <a:cs typeface="Trebuchet MS"/>
              </a:rPr>
              <a:t>á	un</a:t>
            </a:r>
          </a:p>
        </p:txBody>
      </p:sp>
      <p:sp>
        <p:nvSpPr>
          <p:cNvPr id="11" name="object 11"/>
          <p:cNvSpPr txBox="1"/>
          <p:nvPr/>
        </p:nvSpPr>
        <p:spPr>
          <a:xfrm>
            <a:off x="7473544" y="3353663"/>
            <a:ext cx="1250315" cy="299720"/>
          </a:xfrm>
          <a:prstGeom prst="rect">
            <a:avLst/>
          </a:prstGeom>
        </p:spPr>
        <p:txBody>
          <a:bodyPr vert="horz" wrap="square" lIns="0" tIns="12700" rIns="0" bIns="0" rtlCol="0">
            <a:spAutoFit/>
          </a:bodyPr>
          <a:lstStyle/>
          <a:p>
            <a:pPr marL="12700">
              <a:spcBef>
                <a:spcPts val="100"/>
              </a:spcBef>
            </a:pPr>
            <a:r>
              <a:rPr spc="-5" dirty="0">
                <a:latin typeface="Trebuchet MS"/>
                <a:cs typeface="Trebuchet MS"/>
              </a:rPr>
              <a:t>crecimiento</a:t>
            </a:r>
            <a:endParaRPr>
              <a:latin typeface="Trebuchet MS"/>
              <a:cs typeface="Trebuchet MS"/>
            </a:endParaRPr>
          </a:p>
        </p:txBody>
      </p:sp>
      <p:sp>
        <p:nvSpPr>
          <p:cNvPr id="12" name="object 12"/>
          <p:cNvSpPr txBox="1"/>
          <p:nvPr/>
        </p:nvSpPr>
        <p:spPr>
          <a:xfrm>
            <a:off x="7473544" y="3628910"/>
            <a:ext cx="2108835" cy="299720"/>
          </a:xfrm>
          <a:prstGeom prst="rect">
            <a:avLst/>
          </a:prstGeom>
        </p:spPr>
        <p:txBody>
          <a:bodyPr vert="horz" wrap="square" lIns="0" tIns="12700" rIns="0" bIns="0" rtlCol="0">
            <a:spAutoFit/>
          </a:bodyPr>
          <a:lstStyle/>
          <a:p>
            <a:pPr marL="12700">
              <a:spcBef>
                <a:spcPts val="100"/>
              </a:spcBef>
              <a:tabLst>
                <a:tab pos="1033144" algn="l"/>
              </a:tabLst>
            </a:pPr>
            <a:r>
              <a:rPr spc="-5" dirty="0">
                <a:latin typeface="Trebuchet MS"/>
                <a:cs typeface="Trebuchet MS"/>
              </a:rPr>
              <a:t>array:	búsquedas</a:t>
            </a:r>
            <a:endParaRPr>
              <a:latin typeface="Trebuchet MS"/>
              <a:cs typeface="Trebuchet MS"/>
            </a:endParaRPr>
          </a:p>
        </p:txBody>
      </p:sp>
      <p:sp>
        <p:nvSpPr>
          <p:cNvPr id="13" name="object 13"/>
          <p:cNvSpPr txBox="1"/>
          <p:nvPr/>
        </p:nvSpPr>
        <p:spPr>
          <a:xfrm>
            <a:off x="7473544" y="3904018"/>
            <a:ext cx="2234565" cy="299720"/>
          </a:xfrm>
          <a:prstGeom prst="rect">
            <a:avLst/>
          </a:prstGeom>
        </p:spPr>
        <p:txBody>
          <a:bodyPr vert="horz" wrap="square" lIns="0" tIns="12700" rIns="0" bIns="0" rtlCol="0">
            <a:spAutoFit/>
          </a:bodyPr>
          <a:lstStyle/>
          <a:p>
            <a:pPr marL="12700">
              <a:spcBef>
                <a:spcPts val="100"/>
              </a:spcBef>
              <a:tabLst>
                <a:tab pos="1510665" algn="l"/>
              </a:tabLst>
            </a:pPr>
            <a:r>
              <a:rPr spc="5" dirty="0">
                <a:latin typeface="Trebuchet MS"/>
                <a:cs typeface="Trebuchet MS"/>
              </a:rPr>
              <a:t>e</a:t>
            </a:r>
            <a:r>
              <a:rPr spc="-10" dirty="0">
                <a:latin typeface="Trebuchet MS"/>
                <a:cs typeface="Trebuchet MS"/>
              </a:rPr>
              <a:t>f</a:t>
            </a:r>
            <a:r>
              <a:rPr spc="-5" dirty="0">
                <a:latin typeface="Trebuchet MS"/>
                <a:cs typeface="Trebuchet MS"/>
              </a:rPr>
              <a:t>ici</a:t>
            </a:r>
            <a:r>
              <a:rPr spc="5" dirty="0">
                <a:latin typeface="Trebuchet MS"/>
                <a:cs typeface="Trebuchet MS"/>
              </a:rPr>
              <a:t>e</a:t>
            </a:r>
            <a:r>
              <a:rPr dirty="0">
                <a:latin typeface="Trebuchet MS"/>
                <a:cs typeface="Trebuchet MS"/>
              </a:rPr>
              <a:t>n</a:t>
            </a:r>
            <a:r>
              <a:rPr spc="-5" dirty="0">
                <a:latin typeface="Trebuchet MS"/>
                <a:cs typeface="Trebuchet MS"/>
              </a:rPr>
              <a:t>t</a:t>
            </a:r>
            <a:r>
              <a:rPr spc="5" dirty="0">
                <a:latin typeface="Trebuchet MS"/>
                <a:cs typeface="Trebuchet MS"/>
              </a:rPr>
              <a:t>e</a:t>
            </a:r>
            <a:r>
              <a:rPr spc="-10" dirty="0">
                <a:latin typeface="Trebuchet MS"/>
                <a:cs typeface="Trebuchet MS"/>
              </a:rPr>
              <a:t>s</a:t>
            </a:r>
            <a:r>
              <a:rPr dirty="0">
                <a:latin typeface="Trebuchet MS"/>
                <a:cs typeface="Trebuchet MS"/>
              </a:rPr>
              <a:t>,	</a:t>
            </a:r>
            <a:r>
              <a:rPr spc="-5" dirty="0">
                <a:latin typeface="Trebuchet MS"/>
                <a:cs typeface="Trebuchet MS"/>
              </a:rPr>
              <a:t>i</a:t>
            </a:r>
            <a:r>
              <a:rPr dirty="0">
                <a:latin typeface="Trebuchet MS"/>
                <a:cs typeface="Trebuchet MS"/>
              </a:rPr>
              <a:t>n</a:t>
            </a:r>
            <a:r>
              <a:rPr spc="-5" dirty="0">
                <a:latin typeface="Trebuchet MS"/>
                <a:cs typeface="Trebuchet MS"/>
              </a:rPr>
              <a:t>c</a:t>
            </a:r>
            <a:r>
              <a:rPr spc="-10" dirty="0">
                <a:latin typeface="Trebuchet MS"/>
                <a:cs typeface="Trebuchet MS"/>
              </a:rPr>
              <a:t>l</a:t>
            </a:r>
            <a:r>
              <a:rPr dirty="0">
                <a:latin typeface="Trebuchet MS"/>
                <a:cs typeface="Trebuchet MS"/>
              </a:rPr>
              <a:t>u</a:t>
            </a:r>
            <a:r>
              <a:rPr spc="-5" dirty="0">
                <a:latin typeface="Trebuchet MS"/>
                <a:cs typeface="Trebuchet MS"/>
              </a:rPr>
              <a:t>s</a:t>
            </a:r>
            <a:r>
              <a:rPr dirty="0">
                <a:latin typeface="Trebuchet MS"/>
                <a:cs typeface="Trebuchet MS"/>
              </a:rPr>
              <a:t>o</a:t>
            </a:r>
            <a:endParaRPr>
              <a:latin typeface="Trebuchet MS"/>
              <a:cs typeface="Trebuchet MS"/>
            </a:endParaRPr>
          </a:p>
        </p:txBody>
      </p:sp>
      <p:sp>
        <p:nvSpPr>
          <p:cNvPr id="14" name="object 14"/>
          <p:cNvSpPr txBox="1"/>
          <p:nvPr/>
        </p:nvSpPr>
        <p:spPr>
          <a:xfrm>
            <a:off x="8976919" y="3353664"/>
            <a:ext cx="1494790" cy="850265"/>
          </a:xfrm>
          <a:prstGeom prst="rect">
            <a:avLst/>
          </a:prstGeom>
        </p:spPr>
        <p:txBody>
          <a:bodyPr vert="horz" wrap="square" lIns="0" tIns="12700" rIns="0" bIns="0" rtlCol="0">
            <a:spAutoFit/>
          </a:bodyPr>
          <a:lstStyle/>
          <a:p>
            <a:pPr marR="5080" algn="r">
              <a:spcBef>
                <a:spcPts val="100"/>
              </a:spcBef>
              <a:tabLst>
                <a:tab pos="1148715" algn="l"/>
              </a:tabLst>
            </a:pPr>
            <a:r>
              <a:rPr spc="5" dirty="0">
                <a:latin typeface="Trebuchet MS"/>
                <a:cs typeface="Trebuchet MS"/>
              </a:rPr>
              <a:t>e</a:t>
            </a:r>
            <a:r>
              <a:rPr spc="-5" dirty="0">
                <a:latin typeface="Trebuchet MS"/>
                <a:cs typeface="Trebuchet MS"/>
              </a:rPr>
              <a:t>xc</a:t>
            </a:r>
            <a:r>
              <a:rPr spc="5" dirty="0">
                <a:latin typeface="Trebuchet MS"/>
                <a:cs typeface="Trebuchet MS"/>
              </a:rPr>
              <a:t>e</a:t>
            </a:r>
            <a:r>
              <a:rPr spc="-10" dirty="0">
                <a:latin typeface="Trebuchet MS"/>
                <a:cs typeface="Trebuchet MS"/>
              </a:rPr>
              <a:t>s</a:t>
            </a:r>
            <a:r>
              <a:rPr spc="-5" dirty="0">
                <a:latin typeface="Trebuchet MS"/>
                <a:cs typeface="Trebuchet MS"/>
              </a:rPr>
              <a:t>i</a:t>
            </a:r>
            <a:r>
              <a:rPr spc="5" dirty="0">
                <a:latin typeface="Trebuchet MS"/>
                <a:cs typeface="Trebuchet MS"/>
              </a:rPr>
              <a:t>v</a:t>
            </a:r>
            <a:r>
              <a:rPr dirty="0">
                <a:latin typeface="Trebuchet MS"/>
                <a:cs typeface="Trebuchet MS"/>
              </a:rPr>
              <a:t>o	</a:t>
            </a:r>
            <a:r>
              <a:rPr spc="-5" dirty="0">
                <a:latin typeface="Trebuchet MS"/>
                <a:cs typeface="Trebuchet MS"/>
              </a:rPr>
              <a:t>d</a:t>
            </a:r>
            <a:r>
              <a:rPr spc="5" dirty="0">
                <a:latin typeface="Trebuchet MS"/>
                <a:cs typeface="Trebuchet MS"/>
              </a:rPr>
              <a:t>e</a:t>
            </a:r>
            <a:r>
              <a:rPr dirty="0">
                <a:latin typeface="Trebuchet MS"/>
                <a:cs typeface="Trebuchet MS"/>
              </a:rPr>
              <a:t>l</a:t>
            </a:r>
            <a:endParaRPr>
              <a:latin typeface="Trebuchet MS"/>
              <a:cs typeface="Trebuchet MS"/>
            </a:endParaRPr>
          </a:p>
          <a:p>
            <a:pPr marL="1120140" marR="5080" indent="-123825" algn="r">
              <a:spcBef>
                <a:spcPts val="5"/>
              </a:spcBef>
            </a:pPr>
            <a:r>
              <a:rPr spc="-5" dirty="0">
                <a:latin typeface="Trebuchet MS"/>
                <a:cs typeface="Trebuchet MS"/>
              </a:rPr>
              <a:t>poc</a:t>
            </a:r>
            <a:r>
              <a:rPr dirty="0">
                <a:latin typeface="Trebuchet MS"/>
                <a:cs typeface="Trebuchet MS"/>
              </a:rPr>
              <a:t>o  </a:t>
            </a:r>
            <a:r>
              <a:rPr spc="-5" dirty="0">
                <a:latin typeface="Trebuchet MS"/>
                <a:cs typeface="Trebuchet MS"/>
              </a:rPr>
              <a:t>con</a:t>
            </a:r>
            <a:endParaRPr>
              <a:latin typeface="Trebuchet MS"/>
              <a:cs typeface="Trebuchet MS"/>
            </a:endParaRPr>
          </a:p>
        </p:txBody>
      </p:sp>
      <p:sp>
        <p:nvSpPr>
          <p:cNvPr id="15" name="object 15"/>
          <p:cNvSpPr txBox="1"/>
          <p:nvPr/>
        </p:nvSpPr>
        <p:spPr>
          <a:xfrm>
            <a:off x="7473544" y="4174985"/>
            <a:ext cx="2681605" cy="299720"/>
          </a:xfrm>
          <a:prstGeom prst="rect">
            <a:avLst/>
          </a:prstGeom>
        </p:spPr>
        <p:txBody>
          <a:bodyPr vert="horz" wrap="square" lIns="0" tIns="12700" rIns="0" bIns="0" rtlCol="0">
            <a:spAutoFit/>
          </a:bodyPr>
          <a:lstStyle/>
          <a:p>
            <a:pPr marL="12700">
              <a:spcBef>
                <a:spcPts val="100"/>
              </a:spcBef>
              <a:tabLst>
                <a:tab pos="927735" algn="l"/>
                <a:tab pos="1685925" algn="l"/>
                <a:tab pos="2080895" algn="l"/>
              </a:tabLst>
            </a:pPr>
            <a:r>
              <a:rPr spc="-5" dirty="0">
                <a:latin typeface="Trebuchet MS"/>
                <a:cs typeface="Trebuchet MS"/>
              </a:rPr>
              <a:t>í</a:t>
            </a:r>
            <a:r>
              <a:rPr dirty="0">
                <a:latin typeface="Trebuchet MS"/>
                <a:cs typeface="Trebuchet MS"/>
              </a:rPr>
              <a:t>n</a:t>
            </a:r>
            <a:r>
              <a:rPr spc="-5" dirty="0">
                <a:latin typeface="Trebuchet MS"/>
                <a:cs typeface="Trebuchet MS"/>
              </a:rPr>
              <a:t>dic</a:t>
            </a:r>
            <a:r>
              <a:rPr spc="5" dirty="0">
                <a:latin typeface="Trebuchet MS"/>
                <a:cs typeface="Trebuchet MS"/>
              </a:rPr>
              <a:t>e</a:t>
            </a:r>
            <a:r>
              <a:rPr dirty="0">
                <a:latin typeface="Trebuchet MS"/>
                <a:cs typeface="Trebuchet MS"/>
              </a:rPr>
              <a:t>s	</a:t>
            </a:r>
            <a:r>
              <a:rPr spc="-5" dirty="0">
                <a:latin typeface="Trebuchet MS"/>
                <a:cs typeface="Trebuchet MS"/>
              </a:rPr>
              <a:t>sob</a:t>
            </a:r>
            <a:r>
              <a:rPr dirty="0">
                <a:latin typeface="Trebuchet MS"/>
                <a:cs typeface="Trebuchet MS"/>
              </a:rPr>
              <a:t>re	</a:t>
            </a:r>
            <a:r>
              <a:rPr spc="5" dirty="0">
                <a:latin typeface="Trebuchet MS"/>
                <a:cs typeface="Trebuchet MS"/>
              </a:rPr>
              <a:t>e</a:t>
            </a:r>
            <a:r>
              <a:rPr dirty="0">
                <a:latin typeface="Trebuchet MS"/>
                <a:cs typeface="Trebuchet MS"/>
              </a:rPr>
              <a:t>l	a</a:t>
            </a:r>
            <a:r>
              <a:rPr spc="-5" dirty="0">
                <a:latin typeface="Trebuchet MS"/>
                <a:cs typeface="Trebuchet MS"/>
              </a:rPr>
              <a:t>r</a:t>
            </a:r>
            <a:r>
              <a:rPr dirty="0">
                <a:latin typeface="Trebuchet MS"/>
                <a:cs typeface="Trebuchet MS"/>
              </a:rPr>
              <a:t>ra</a:t>
            </a:r>
            <a:r>
              <a:rPr spc="-225" dirty="0">
                <a:latin typeface="Trebuchet MS"/>
                <a:cs typeface="Trebuchet MS"/>
              </a:rPr>
              <a:t>y</a:t>
            </a:r>
            <a:r>
              <a:rPr dirty="0">
                <a:latin typeface="Trebuchet MS"/>
                <a:cs typeface="Trebuchet MS"/>
              </a:rPr>
              <a:t>,</a:t>
            </a:r>
            <a:endParaRPr>
              <a:latin typeface="Trebuchet MS"/>
              <a:cs typeface="Trebuchet MS"/>
            </a:endParaRPr>
          </a:p>
        </p:txBody>
      </p:sp>
      <p:sp>
        <p:nvSpPr>
          <p:cNvPr id="16" name="object 16"/>
          <p:cNvSpPr txBox="1"/>
          <p:nvPr/>
        </p:nvSpPr>
        <p:spPr>
          <a:xfrm>
            <a:off x="10332630" y="4174985"/>
            <a:ext cx="138430" cy="299720"/>
          </a:xfrm>
          <a:prstGeom prst="rect">
            <a:avLst/>
          </a:prstGeom>
        </p:spPr>
        <p:txBody>
          <a:bodyPr vert="horz" wrap="square" lIns="0" tIns="12700" rIns="0" bIns="0" rtlCol="0">
            <a:spAutoFit/>
          </a:bodyPr>
          <a:lstStyle/>
          <a:p>
            <a:pPr marL="12700">
              <a:spcBef>
                <a:spcPts val="100"/>
              </a:spcBef>
            </a:pPr>
            <a:r>
              <a:rPr dirty="0">
                <a:latin typeface="Trebuchet MS"/>
                <a:cs typeface="Trebuchet MS"/>
              </a:rPr>
              <a:t>y</a:t>
            </a:r>
            <a:endParaRPr>
              <a:latin typeface="Trebuchet MS"/>
              <a:cs typeface="Trebuchet MS"/>
            </a:endParaRPr>
          </a:p>
        </p:txBody>
      </p:sp>
      <p:sp>
        <p:nvSpPr>
          <p:cNvPr id="17" name="object 17"/>
          <p:cNvSpPr txBox="1"/>
          <p:nvPr/>
        </p:nvSpPr>
        <p:spPr>
          <a:xfrm>
            <a:off x="7473544" y="4450156"/>
            <a:ext cx="2997835" cy="299720"/>
          </a:xfrm>
          <a:prstGeom prst="rect">
            <a:avLst/>
          </a:prstGeom>
        </p:spPr>
        <p:txBody>
          <a:bodyPr vert="horz" wrap="square" lIns="0" tIns="12700" rIns="0" bIns="0" rtlCol="0">
            <a:spAutoFit/>
          </a:bodyPr>
          <a:lstStyle/>
          <a:p>
            <a:pPr marL="12700">
              <a:spcBef>
                <a:spcPts val="100"/>
              </a:spcBef>
              <a:tabLst>
                <a:tab pos="1155065" algn="l"/>
                <a:tab pos="2100580" algn="l"/>
                <a:tab pos="2428240" algn="l"/>
              </a:tabLst>
            </a:pPr>
            <a:r>
              <a:rPr spc="5" dirty="0">
                <a:latin typeface="Trebuchet MS"/>
                <a:cs typeface="Trebuchet MS"/>
              </a:rPr>
              <a:t>e</a:t>
            </a:r>
            <a:r>
              <a:rPr spc="-10" dirty="0">
                <a:latin typeface="Trebuchet MS"/>
                <a:cs typeface="Trebuchet MS"/>
              </a:rPr>
              <a:t>s</a:t>
            </a:r>
            <a:r>
              <a:rPr spc="-5" dirty="0">
                <a:latin typeface="Trebuchet MS"/>
                <a:cs typeface="Trebuchet MS"/>
              </a:rPr>
              <a:t>crit</a:t>
            </a:r>
            <a:r>
              <a:rPr dirty="0">
                <a:latin typeface="Trebuchet MS"/>
                <a:cs typeface="Trebuchet MS"/>
              </a:rPr>
              <a:t>u</a:t>
            </a:r>
            <a:r>
              <a:rPr spc="-5" dirty="0">
                <a:latin typeface="Trebuchet MS"/>
                <a:cs typeface="Trebuchet MS"/>
              </a:rPr>
              <a:t>r</a:t>
            </a:r>
            <a:r>
              <a:rPr dirty="0">
                <a:latin typeface="Trebuchet MS"/>
                <a:cs typeface="Trebuchet MS"/>
              </a:rPr>
              <a:t>as	</a:t>
            </a:r>
            <a:r>
              <a:rPr spc="-5" dirty="0">
                <a:latin typeface="Trebuchet MS"/>
                <a:cs typeface="Trebuchet MS"/>
              </a:rPr>
              <a:t>p</a:t>
            </a:r>
            <a:r>
              <a:rPr spc="5" dirty="0">
                <a:latin typeface="Trebuchet MS"/>
                <a:cs typeface="Trebuchet MS"/>
              </a:rPr>
              <a:t>e</a:t>
            </a:r>
            <a:r>
              <a:rPr spc="-5" dirty="0">
                <a:latin typeface="Trebuchet MS"/>
                <a:cs typeface="Trebuchet MS"/>
              </a:rPr>
              <a:t>s</a:t>
            </a:r>
            <a:r>
              <a:rPr dirty="0">
                <a:latin typeface="Trebuchet MS"/>
                <a:cs typeface="Trebuchet MS"/>
              </a:rPr>
              <a:t>a</a:t>
            </a:r>
            <a:r>
              <a:rPr spc="-5" dirty="0">
                <a:latin typeface="Trebuchet MS"/>
                <a:cs typeface="Trebuchet MS"/>
              </a:rPr>
              <a:t>d</a:t>
            </a:r>
            <a:r>
              <a:rPr dirty="0">
                <a:latin typeface="Trebuchet MS"/>
                <a:cs typeface="Trebuchet MS"/>
              </a:rPr>
              <a:t>as	al	</a:t>
            </a:r>
            <a:r>
              <a:rPr spc="-5" dirty="0">
                <a:latin typeface="Trebuchet MS"/>
                <a:cs typeface="Trebuchet MS"/>
              </a:rPr>
              <a:t>t</a:t>
            </a:r>
            <a:r>
              <a:rPr spc="5" dirty="0">
                <a:latin typeface="Trebuchet MS"/>
                <a:cs typeface="Trebuchet MS"/>
              </a:rPr>
              <a:t>e</a:t>
            </a:r>
            <a:r>
              <a:rPr dirty="0">
                <a:latin typeface="Trebuchet MS"/>
                <a:cs typeface="Trebuchet MS"/>
              </a:rPr>
              <a:t>n</a:t>
            </a:r>
            <a:r>
              <a:rPr spc="5" dirty="0">
                <a:latin typeface="Trebuchet MS"/>
                <a:cs typeface="Trebuchet MS"/>
              </a:rPr>
              <a:t>e</a:t>
            </a:r>
            <a:r>
              <a:rPr dirty="0">
                <a:latin typeface="Trebuchet MS"/>
                <a:cs typeface="Trebuchet MS"/>
              </a:rPr>
              <a:t>r</a:t>
            </a:r>
            <a:endParaRPr>
              <a:latin typeface="Trebuchet MS"/>
              <a:cs typeface="Trebuchet MS"/>
            </a:endParaRPr>
          </a:p>
        </p:txBody>
      </p:sp>
      <p:sp>
        <p:nvSpPr>
          <p:cNvPr id="18" name="object 18"/>
          <p:cNvSpPr txBox="1"/>
          <p:nvPr/>
        </p:nvSpPr>
        <p:spPr>
          <a:xfrm>
            <a:off x="7473544" y="4725263"/>
            <a:ext cx="2997835" cy="575310"/>
          </a:xfrm>
          <a:prstGeom prst="rect">
            <a:avLst/>
          </a:prstGeom>
        </p:spPr>
        <p:txBody>
          <a:bodyPr vert="horz" wrap="square" lIns="0" tIns="12700" rIns="0" bIns="0" rtlCol="0">
            <a:spAutoFit/>
          </a:bodyPr>
          <a:lstStyle/>
          <a:p>
            <a:pPr marL="12700" marR="5080">
              <a:spcBef>
                <a:spcPts val="100"/>
              </a:spcBef>
              <a:tabLst>
                <a:tab pos="583565" algn="l"/>
                <a:tab pos="1796414" algn="l"/>
                <a:tab pos="2271395" algn="l"/>
              </a:tabLst>
            </a:pPr>
            <a:r>
              <a:rPr spc="-5" dirty="0">
                <a:latin typeface="Trebuchet MS"/>
                <a:cs typeface="Trebuchet MS"/>
              </a:rPr>
              <a:t>q</a:t>
            </a:r>
            <a:r>
              <a:rPr dirty="0">
                <a:latin typeface="Trebuchet MS"/>
                <a:cs typeface="Trebuchet MS"/>
              </a:rPr>
              <a:t>ue	a</a:t>
            </a:r>
            <a:r>
              <a:rPr spc="-5" dirty="0">
                <a:latin typeface="Trebuchet MS"/>
                <a:cs typeface="Trebuchet MS"/>
              </a:rPr>
              <a:t>ct</a:t>
            </a:r>
            <a:r>
              <a:rPr dirty="0">
                <a:latin typeface="Trebuchet MS"/>
                <a:cs typeface="Trebuchet MS"/>
              </a:rPr>
              <a:t>ua</a:t>
            </a:r>
            <a:r>
              <a:rPr spc="-10" dirty="0">
                <a:latin typeface="Trebuchet MS"/>
                <a:cs typeface="Trebuchet MS"/>
              </a:rPr>
              <a:t>l</a:t>
            </a:r>
            <a:r>
              <a:rPr spc="-5" dirty="0">
                <a:latin typeface="Trebuchet MS"/>
                <a:cs typeface="Trebuchet MS"/>
              </a:rPr>
              <a:t>i</a:t>
            </a:r>
            <a:r>
              <a:rPr spc="-10" dirty="0">
                <a:latin typeface="Trebuchet MS"/>
                <a:cs typeface="Trebuchet MS"/>
              </a:rPr>
              <a:t>z</a:t>
            </a:r>
            <a:r>
              <a:rPr dirty="0">
                <a:latin typeface="Trebuchet MS"/>
                <a:cs typeface="Trebuchet MS"/>
              </a:rPr>
              <a:t>ar	</a:t>
            </a:r>
            <a:r>
              <a:rPr spc="-10" dirty="0">
                <a:latin typeface="Trebuchet MS"/>
                <a:cs typeface="Trebuchet MS"/>
              </a:rPr>
              <a:t>l</a:t>
            </a:r>
            <a:r>
              <a:rPr spc="-5" dirty="0">
                <a:latin typeface="Trebuchet MS"/>
                <a:cs typeface="Trebuchet MS"/>
              </a:rPr>
              <a:t>o</a:t>
            </a:r>
            <a:r>
              <a:rPr dirty="0">
                <a:latin typeface="Trebuchet MS"/>
                <a:cs typeface="Trebuchet MS"/>
              </a:rPr>
              <a:t>s	</a:t>
            </a:r>
            <a:r>
              <a:rPr spc="-5" dirty="0">
                <a:latin typeface="Trebuchet MS"/>
                <a:cs typeface="Trebuchet MS"/>
              </a:rPr>
              <a:t>í</a:t>
            </a:r>
            <a:r>
              <a:rPr dirty="0">
                <a:latin typeface="Trebuchet MS"/>
                <a:cs typeface="Trebuchet MS"/>
              </a:rPr>
              <a:t>n</a:t>
            </a:r>
            <a:r>
              <a:rPr spc="-5" dirty="0">
                <a:latin typeface="Trebuchet MS"/>
                <a:cs typeface="Trebuchet MS"/>
              </a:rPr>
              <a:t>dic</a:t>
            </a:r>
            <a:r>
              <a:rPr spc="5" dirty="0">
                <a:latin typeface="Trebuchet MS"/>
                <a:cs typeface="Trebuchet MS"/>
              </a:rPr>
              <a:t>e</a:t>
            </a:r>
            <a:r>
              <a:rPr dirty="0">
                <a:latin typeface="Trebuchet MS"/>
                <a:cs typeface="Trebuchet MS"/>
              </a:rPr>
              <a:t>s  del</a:t>
            </a:r>
            <a:r>
              <a:rPr spc="-20" dirty="0">
                <a:latin typeface="Trebuchet MS"/>
                <a:cs typeface="Trebuchet MS"/>
              </a:rPr>
              <a:t> </a:t>
            </a:r>
            <a:r>
              <a:rPr spc="-40" dirty="0">
                <a:latin typeface="Trebuchet MS"/>
                <a:cs typeface="Trebuchet MS"/>
              </a:rPr>
              <a:t>array.</a:t>
            </a:r>
            <a:endParaRPr>
              <a:latin typeface="Trebuchet MS"/>
              <a:cs typeface="Trebuchet MS"/>
            </a:endParaRPr>
          </a:p>
        </p:txBody>
      </p:sp>
    </p:spTree>
    <p:extLst>
      <p:ext uri="{BB962C8B-B14F-4D97-AF65-F5344CB8AC3E}">
        <p14:creationId xmlns:p14="http://schemas.microsoft.com/office/powerpoint/2010/main" val="33762112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23406" y="313509"/>
            <a:ext cx="9849394" cy="5553891"/>
          </a:xfrm>
        </p:spPr>
        <p:txBody>
          <a:bodyPr/>
          <a:lstStyle/>
          <a:p>
            <a:r>
              <a:rPr lang="es-ES" dirty="0"/>
              <a:t>El archivo se debe encontrar por lo general en la carpeta Descargas o </a:t>
            </a:r>
            <a:r>
              <a:rPr lang="es-ES" dirty="0" err="1"/>
              <a:t>Downloads</a:t>
            </a:r>
            <a:r>
              <a:rPr lang="es-ES" dirty="0"/>
              <a:t> de Windows</a:t>
            </a:r>
            <a:r>
              <a:rPr lang="es-ES" dirty="0" smtClean="0"/>
              <a:t>.</a:t>
            </a:r>
          </a:p>
          <a:p>
            <a:r>
              <a:rPr lang="en-US" dirty="0" err="1"/>
              <a:t>Por</a:t>
            </a:r>
            <a:r>
              <a:rPr lang="en-US" dirty="0"/>
              <a:t> lo general se </a:t>
            </a:r>
            <a:r>
              <a:rPr lang="en-US" dirty="0" err="1"/>
              <a:t>instala</a:t>
            </a:r>
            <a:r>
              <a:rPr lang="en-US" dirty="0"/>
              <a:t> </a:t>
            </a:r>
            <a:r>
              <a:rPr lang="en-US" dirty="0" err="1"/>
              <a:t>en</a:t>
            </a:r>
            <a:r>
              <a:rPr lang="en-US" dirty="0"/>
              <a:t> </a:t>
            </a:r>
            <a:r>
              <a:rPr lang="en-US" dirty="0" err="1"/>
              <a:t>una</a:t>
            </a:r>
            <a:r>
              <a:rPr lang="en-US" dirty="0"/>
              <a:t> </a:t>
            </a:r>
            <a:r>
              <a:rPr lang="en-US" dirty="0" err="1"/>
              <a:t>ruta</a:t>
            </a:r>
            <a:r>
              <a:rPr lang="en-US" dirty="0"/>
              <a:t> de C:\Program Files o C:\Archivos de </a:t>
            </a:r>
            <a:r>
              <a:rPr lang="en-US" dirty="0" err="1"/>
              <a:t>Programas</a:t>
            </a:r>
            <a:r>
              <a:rPr lang="en-US" dirty="0" smtClean="0"/>
              <a:t>,</a:t>
            </a:r>
          </a:p>
          <a:p>
            <a:r>
              <a:rPr lang="es-ES" dirty="0"/>
              <a:t>En Windows el servidor de Mongo se llama </a:t>
            </a:r>
            <a:r>
              <a:rPr lang="es-ES" b="1" dirty="0"/>
              <a:t>mongod.exe</a:t>
            </a:r>
            <a:r>
              <a:rPr lang="es-ES" dirty="0"/>
              <a:t> y el cliente o </a:t>
            </a:r>
            <a:r>
              <a:rPr lang="es-ES" dirty="0" err="1"/>
              <a:t>shell</a:t>
            </a:r>
            <a:r>
              <a:rPr lang="es-ES" dirty="0"/>
              <a:t> </a:t>
            </a:r>
            <a:r>
              <a:rPr lang="es-ES" b="1" dirty="0"/>
              <a:t>mongo.exe</a:t>
            </a:r>
            <a:r>
              <a:rPr lang="es-ES" dirty="0" smtClean="0"/>
              <a:t>.</a:t>
            </a:r>
          </a:p>
          <a:p>
            <a:r>
              <a:rPr lang="es-ES" dirty="0" smtClean="0"/>
              <a:t>Ejecutamos el instalador</a:t>
            </a:r>
          </a:p>
          <a:p>
            <a:pPr marL="0" indent="0">
              <a:buNone/>
            </a:pPr>
            <a:endParaRPr lang="en-US" dirty="0"/>
          </a:p>
        </p:txBody>
      </p:sp>
      <p:pic>
        <p:nvPicPr>
          <p:cNvPr id="5" name="Imagen 4"/>
          <p:cNvPicPr>
            <a:picLocks noChangeAspect="1"/>
          </p:cNvPicPr>
          <p:nvPr/>
        </p:nvPicPr>
        <p:blipFill>
          <a:blip r:embed="rId2"/>
          <a:stretch>
            <a:fillRect/>
          </a:stretch>
        </p:blipFill>
        <p:spPr>
          <a:xfrm>
            <a:off x="3846603" y="2414859"/>
            <a:ext cx="4733925" cy="3648075"/>
          </a:xfrm>
          <a:prstGeom prst="rect">
            <a:avLst/>
          </a:prstGeom>
        </p:spPr>
      </p:pic>
      <p:pic>
        <p:nvPicPr>
          <p:cNvPr id="4" name="Picture 2" descr="Resultado de imagen para escuela politecnica nacio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492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13630" y="533400"/>
            <a:ext cx="7421034" cy="689932"/>
          </a:xfrm>
          <a:prstGeom prst="rect">
            <a:avLst/>
          </a:prstGeom>
        </p:spPr>
        <p:txBody>
          <a:bodyPr vert="horz" wrap="square" lIns="0" tIns="12700" rIns="0" bIns="0" rtlCol="0" anchor="t">
            <a:spAutoFit/>
          </a:bodyPr>
          <a:lstStyle/>
          <a:p>
            <a:pPr marL="12700">
              <a:lnSpc>
                <a:spcPct val="100000"/>
              </a:lnSpc>
              <a:spcBef>
                <a:spcPts val="100"/>
              </a:spcBef>
            </a:pPr>
            <a:r>
              <a:rPr dirty="0"/>
              <a:t>Modelo </a:t>
            </a:r>
            <a:r>
              <a:rPr spc="-5" dirty="0"/>
              <a:t>físico </a:t>
            </a:r>
            <a:r>
              <a:rPr dirty="0"/>
              <a:t>de las</a:t>
            </a:r>
            <a:r>
              <a:rPr spc="-50" dirty="0"/>
              <a:t> </a:t>
            </a:r>
            <a:r>
              <a:rPr spc="-5" dirty="0"/>
              <a:t>noticias</a:t>
            </a:r>
          </a:p>
        </p:txBody>
      </p:sp>
      <p:sp>
        <p:nvSpPr>
          <p:cNvPr id="4" name="object 4"/>
          <p:cNvSpPr txBox="1"/>
          <p:nvPr/>
        </p:nvSpPr>
        <p:spPr>
          <a:xfrm>
            <a:off x="1695988" y="2072449"/>
            <a:ext cx="5417820" cy="549910"/>
          </a:xfrm>
          <a:prstGeom prst="rect">
            <a:avLst/>
          </a:prstGeom>
        </p:spPr>
        <p:txBody>
          <a:bodyPr vert="horz" wrap="square" lIns="0" tIns="40640" rIns="0" bIns="0" rtlCol="0">
            <a:spAutoFit/>
          </a:bodyPr>
          <a:lstStyle/>
          <a:p>
            <a:pPr marL="241300" marR="5080" indent="-228600">
              <a:lnSpc>
                <a:spcPts val="1970"/>
              </a:lnSpc>
              <a:spcBef>
                <a:spcPts val="320"/>
              </a:spcBef>
              <a:buFont typeface="Arial"/>
              <a:buChar char="•"/>
              <a:tabLst>
                <a:tab pos="240665" algn="l"/>
                <a:tab pos="241300" algn="l"/>
              </a:tabLst>
            </a:pPr>
            <a:r>
              <a:rPr b="1" spc="-5" dirty="0">
                <a:latin typeface="Trebuchet MS"/>
                <a:cs typeface="Trebuchet MS"/>
              </a:rPr>
              <a:t>Opción 3</a:t>
            </a:r>
            <a:r>
              <a:rPr spc="-5" dirty="0">
                <a:latin typeface="Trebuchet MS"/>
                <a:cs typeface="Trebuchet MS"/>
              </a:rPr>
              <a:t>: </a:t>
            </a:r>
            <a:r>
              <a:rPr spc="-10" dirty="0">
                <a:latin typeface="Trebuchet MS"/>
                <a:cs typeface="Trebuchet MS"/>
              </a:rPr>
              <a:t>Referencia </a:t>
            </a:r>
            <a:r>
              <a:rPr dirty="0">
                <a:latin typeface="Trebuchet MS"/>
                <a:cs typeface="Trebuchet MS"/>
              </a:rPr>
              <a:t>a </a:t>
            </a:r>
            <a:r>
              <a:rPr spc="-5" dirty="0">
                <a:latin typeface="Trebuchet MS"/>
                <a:cs typeface="Trebuchet MS"/>
              </a:rPr>
              <a:t>los usuarios </a:t>
            </a:r>
            <a:r>
              <a:rPr dirty="0">
                <a:latin typeface="Trebuchet MS"/>
                <a:cs typeface="Trebuchet MS"/>
              </a:rPr>
              <a:t>en </a:t>
            </a:r>
            <a:r>
              <a:rPr spc="-5" dirty="0">
                <a:latin typeface="Trebuchet MS"/>
                <a:cs typeface="Trebuchet MS"/>
              </a:rPr>
              <a:t>las noticias  utilizando </a:t>
            </a:r>
            <a:r>
              <a:rPr dirty="0">
                <a:latin typeface="Trebuchet MS"/>
                <a:cs typeface="Trebuchet MS"/>
              </a:rPr>
              <a:t>el </a:t>
            </a:r>
            <a:r>
              <a:rPr spc="-5" dirty="0">
                <a:latin typeface="Trebuchet MS"/>
                <a:cs typeface="Trebuchet MS"/>
              </a:rPr>
              <a:t>nombre de</a:t>
            </a:r>
            <a:r>
              <a:rPr spc="-20" dirty="0">
                <a:latin typeface="Trebuchet MS"/>
                <a:cs typeface="Trebuchet MS"/>
              </a:rPr>
              <a:t> </a:t>
            </a:r>
            <a:r>
              <a:rPr spc="-5" dirty="0">
                <a:latin typeface="Trebuchet MS"/>
                <a:cs typeface="Trebuchet MS"/>
              </a:rPr>
              <a:t>usuario:</a:t>
            </a:r>
            <a:endParaRPr dirty="0">
              <a:latin typeface="Trebuchet MS"/>
              <a:cs typeface="Trebuchet MS"/>
            </a:endParaRPr>
          </a:p>
        </p:txBody>
      </p:sp>
      <p:sp>
        <p:nvSpPr>
          <p:cNvPr id="5" name="object 5"/>
          <p:cNvSpPr txBox="1"/>
          <p:nvPr/>
        </p:nvSpPr>
        <p:spPr>
          <a:xfrm>
            <a:off x="1617247" y="3140964"/>
            <a:ext cx="4406900" cy="2296526"/>
          </a:xfrm>
          <a:prstGeom prst="rect">
            <a:avLst/>
          </a:prstGeom>
          <a:solidFill>
            <a:srgbClr val="FFFFFF"/>
          </a:solidFill>
          <a:ln w="12700">
            <a:solidFill>
              <a:srgbClr val="B340A9"/>
            </a:solidFill>
          </a:ln>
        </p:spPr>
        <p:txBody>
          <a:bodyPr vert="horz" wrap="square" lIns="0" tIns="5080" rIns="0" bIns="0" rtlCol="0">
            <a:spAutoFit/>
          </a:bodyPr>
          <a:lstStyle/>
          <a:p>
            <a:pPr>
              <a:spcBef>
                <a:spcPts val="40"/>
              </a:spcBef>
            </a:pPr>
            <a:endParaRPr sz="1750">
              <a:latin typeface="Times New Roman"/>
              <a:cs typeface="Times New Roman"/>
            </a:endParaRPr>
          </a:p>
          <a:p>
            <a:pPr marL="91440"/>
            <a:r>
              <a:rPr sz="1600" dirty="0">
                <a:latin typeface="Trebuchet MS"/>
                <a:cs typeface="Trebuchet MS"/>
              </a:rPr>
              <a:t>{</a:t>
            </a:r>
            <a:endParaRPr sz="1600">
              <a:latin typeface="Trebuchet MS"/>
              <a:cs typeface="Trebuchet MS"/>
            </a:endParaRPr>
          </a:p>
          <a:p>
            <a:pPr marL="1005840" marR="239395">
              <a:lnSpc>
                <a:spcPct val="116300"/>
              </a:lnSpc>
            </a:pPr>
            <a:r>
              <a:rPr sz="1600" dirty="0">
                <a:solidFill>
                  <a:srgbClr val="0070C0"/>
                </a:solidFill>
                <a:latin typeface="Trebuchet MS"/>
                <a:cs typeface="Trebuchet MS"/>
              </a:rPr>
              <a:t>titulo: </a:t>
            </a:r>
            <a:r>
              <a:rPr sz="1600" dirty="0">
                <a:latin typeface="Trebuchet MS"/>
                <a:cs typeface="Trebuchet MS"/>
              </a:rPr>
              <a:t>“Noticia </a:t>
            </a:r>
            <a:r>
              <a:rPr sz="1600" spc="-5" dirty="0">
                <a:latin typeface="Trebuchet MS"/>
                <a:cs typeface="Trebuchet MS"/>
              </a:rPr>
              <a:t>de impacto”,  </a:t>
            </a:r>
            <a:r>
              <a:rPr sz="1600" spc="-5" dirty="0">
                <a:solidFill>
                  <a:srgbClr val="0070C0"/>
                </a:solidFill>
                <a:latin typeface="Trebuchet MS"/>
                <a:cs typeface="Trebuchet MS"/>
              </a:rPr>
              <a:t>cuerpo: </a:t>
            </a:r>
            <a:r>
              <a:rPr sz="1600" spc="-5" dirty="0">
                <a:latin typeface="Trebuchet MS"/>
                <a:cs typeface="Trebuchet MS"/>
              </a:rPr>
              <a:t>“CUERPO </a:t>
            </a:r>
            <a:r>
              <a:rPr sz="1600" dirty="0">
                <a:latin typeface="Trebuchet MS"/>
                <a:cs typeface="Trebuchet MS"/>
              </a:rPr>
              <a:t>DE LA </a:t>
            </a:r>
            <a:r>
              <a:rPr sz="1600" spc="-5" dirty="0">
                <a:latin typeface="Trebuchet MS"/>
                <a:cs typeface="Trebuchet MS"/>
              </a:rPr>
              <a:t>NOTICIA”,  </a:t>
            </a:r>
            <a:r>
              <a:rPr sz="1600" spc="-5" dirty="0">
                <a:solidFill>
                  <a:srgbClr val="0070C0"/>
                </a:solidFill>
                <a:latin typeface="Trebuchet MS"/>
                <a:cs typeface="Trebuchet MS"/>
              </a:rPr>
              <a:t>fecha: </a:t>
            </a:r>
            <a:r>
              <a:rPr sz="1600" spc="-5" dirty="0">
                <a:latin typeface="Trebuchet MS"/>
                <a:cs typeface="Trebuchet MS"/>
              </a:rPr>
              <a:t>ISODate(“2014-10-21”),  </a:t>
            </a:r>
            <a:r>
              <a:rPr sz="1600" spc="-5" dirty="0">
                <a:solidFill>
                  <a:srgbClr val="0070C0"/>
                </a:solidFill>
                <a:latin typeface="Trebuchet MS"/>
                <a:cs typeface="Trebuchet MS"/>
              </a:rPr>
              <a:t>tags: </a:t>
            </a:r>
            <a:r>
              <a:rPr sz="1600" spc="-5" dirty="0">
                <a:latin typeface="Trebuchet MS"/>
                <a:cs typeface="Trebuchet MS"/>
              </a:rPr>
              <a:t>[“A”,”B”],</a:t>
            </a:r>
            <a:endParaRPr sz="1600">
              <a:latin typeface="Trebuchet MS"/>
              <a:cs typeface="Trebuchet MS"/>
            </a:endParaRPr>
          </a:p>
          <a:p>
            <a:pPr marL="1005840">
              <a:spcBef>
                <a:spcPts val="315"/>
              </a:spcBef>
            </a:pPr>
            <a:r>
              <a:rPr sz="1600" spc="-5" dirty="0">
                <a:solidFill>
                  <a:srgbClr val="0070C0"/>
                </a:solidFill>
                <a:latin typeface="Trebuchet MS"/>
                <a:cs typeface="Trebuchet MS"/>
              </a:rPr>
              <a:t>nombre_usuario:</a:t>
            </a:r>
            <a:r>
              <a:rPr sz="1600" spc="5" dirty="0">
                <a:solidFill>
                  <a:srgbClr val="0070C0"/>
                </a:solidFill>
                <a:latin typeface="Trebuchet MS"/>
                <a:cs typeface="Trebuchet MS"/>
              </a:rPr>
              <a:t> </a:t>
            </a:r>
            <a:r>
              <a:rPr sz="1600" spc="-5" dirty="0">
                <a:latin typeface="Trebuchet MS"/>
                <a:cs typeface="Trebuchet MS"/>
              </a:rPr>
              <a:t>“Frank_blogger”</a:t>
            </a:r>
            <a:endParaRPr sz="1600">
              <a:latin typeface="Trebuchet MS"/>
              <a:cs typeface="Trebuchet MS"/>
            </a:endParaRPr>
          </a:p>
          <a:p>
            <a:pPr marL="91440">
              <a:spcBef>
                <a:spcPts val="780"/>
              </a:spcBef>
            </a:pPr>
            <a:r>
              <a:rPr sz="1600" dirty="0">
                <a:latin typeface="Trebuchet MS"/>
                <a:cs typeface="Trebuchet MS"/>
              </a:rPr>
              <a:t>}</a:t>
            </a:r>
            <a:endParaRPr sz="1600">
              <a:latin typeface="Trebuchet MS"/>
              <a:cs typeface="Trebuchet MS"/>
            </a:endParaRPr>
          </a:p>
        </p:txBody>
      </p:sp>
      <p:grpSp>
        <p:nvGrpSpPr>
          <p:cNvPr id="6" name="object 6"/>
          <p:cNvGrpSpPr/>
          <p:nvPr/>
        </p:nvGrpSpPr>
        <p:grpSpPr>
          <a:xfrm>
            <a:off x="6120917" y="4242854"/>
            <a:ext cx="1080770" cy="449580"/>
            <a:chOff x="4596917" y="4242854"/>
            <a:chExt cx="1080770" cy="449580"/>
          </a:xfrm>
        </p:grpSpPr>
        <p:sp>
          <p:nvSpPr>
            <p:cNvPr id="7" name="object 7"/>
            <p:cNvSpPr/>
            <p:nvPr/>
          </p:nvSpPr>
          <p:spPr>
            <a:xfrm>
              <a:off x="4603267" y="4249204"/>
              <a:ext cx="1068070" cy="436880"/>
            </a:xfrm>
            <a:custGeom>
              <a:avLst/>
              <a:gdLst/>
              <a:ahLst/>
              <a:cxnLst/>
              <a:rect l="l" t="t" r="r" b="b"/>
              <a:pathLst>
                <a:path w="1068070" h="436879">
                  <a:moveTo>
                    <a:pt x="849528" y="0"/>
                  </a:moveTo>
                  <a:lnTo>
                    <a:pt x="849528" y="109181"/>
                  </a:lnTo>
                  <a:lnTo>
                    <a:pt x="0" y="109181"/>
                  </a:lnTo>
                  <a:lnTo>
                    <a:pt x="0" y="327545"/>
                  </a:lnTo>
                  <a:lnTo>
                    <a:pt x="849528" y="327545"/>
                  </a:lnTo>
                  <a:lnTo>
                    <a:pt x="849528" y="436727"/>
                  </a:lnTo>
                  <a:lnTo>
                    <a:pt x="1067892" y="218363"/>
                  </a:lnTo>
                  <a:lnTo>
                    <a:pt x="849528" y="0"/>
                  </a:lnTo>
                  <a:close/>
                </a:path>
              </a:pathLst>
            </a:custGeom>
            <a:solidFill>
              <a:srgbClr val="F35AE6"/>
            </a:solidFill>
          </p:spPr>
          <p:txBody>
            <a:bodyPr wrap="square" lIns="0" tIns="0" rIns="0" bIns="0" rtlCol="0"/>
            <a:lstStyle/>
            <a:p>
              <a:endParaRPr/>
            </a:p>
          </p:txBody>
        </p:sp>
        <p:sp>
          <p:nvSpPr>
            <p:cNvPr id="8" name="object 8"/>
            <p:cNvSpPr/>
            <p:nvPr/>
          </p:nvSpPr>
          <p:spPr>
            <a:xfrm>
              <a:off x="4603267" y="4249204"/>
              <a:ext cx="1068070" cy="436880"/>
            </a:xfrm>
            <a:custGeom>
              <a:avLst/>
              <a:gdLst/>
              <a:ahLst/>
              <a:cxnLst/>
              <a:rect l="l" t="t" r="r" b="b"/>
              <a:pathLst>
                <a:path w="1068070" h="436879">
                  <a:moveTo>
                    <a:pt x="0" y="109182"/>
                  </a:moveTo>
                  <a:lnTo>
                    <a:pt x="849537" y="109182"/>
                  </a:lnTo>
                  <a:lnTo>
                    <a:pt x="849537" y="0"/>
                  </a:lnTo>
                  <a:lnTo>
                    <a:pt x="1067900" y="218365"/>
                  </a:lnTo>
                  <a:lnTo>
                    <a:pt x="849537" y="436729"/>
                  </a:lnTo>
                  <a:lnTo>
                    <a:pt x="849537" y="327547"/>
                  </a:lnTo>
                  <a:lnTo>
                    <a:pt x="0" y="327547"/>
                  </a:lnTo>
                  <a:lnTo>
                    <a:pt x="0" y="109182"/>
                  </a:lnTo>
                  <a:close/>
                </a:path>
              </a:pathLst>
            </a:custGeom>
            <a:ln w="12700">
              <a:solidFill>
                <a:srgbClr val="B340A9"/>
              </a:solidFill>
            </a:ln>
          </p:spPr>
          <p:txBody>
            <a:bodyPr wrap="square" lIns="0" tIns="0" rIns="0" bIns="0" rtlCol="0"/>
            <a:lstStyle/>
            <a:p>
              <a:endParaRPr/>
            </a:p>
          </p:txBody>
        </p:sp>
      </p:grpSp>
      <p:sp>
        <p:nvSpPr>
          <p:cNvPr id="9" name="object 9"/>
          <p:cNvSpPr txBox="1"/>
          <p:nvPr/>
        </p:nvSpPr>
        <p:spPr>
          <a:xfrm>
            <a:off x="7336498" y="2398547"/>
            <a:ext cx="3250565" cy="299720"/>
          </a:xfrm>
          <a:prstGeom prst="rect">
            <a:avLst/>
          </a:prstGeom>
        </p:spPr>
        <p:txBody>
          <a:bodyPr vert="horz" wrap="square" lIns="0" tIns="12700" rIns="0" bIns="0" rtlCol="0">
            <a:spAutoFit/>
          </a:bodyPr>
          <a:lstStyle/>
          <a:p>
            <a:pPr marL="12700">
              <a:spcBef>
                <a:spcPts val="100"/>
              </a:spcBef>
              <a:tabLst>
                <a:tab pos="362585" algn="l"/>
                <a:tab pos="730250" algn="l"/>
                <a:tab pos="1217930" algn="l"/>
                <a:tab pos="1712595" algn="l"/>
                <a:tab pos="2627630" algn="l"/>
                <a:tab pos="3020695" algn="l"/>
              </a:tabLst>
            </a:pPr>
            <a:r>
              <a:rPr spc="-5" dirty="0">
                <a:latin typeface="Trebuchet MS"/>
                <a:cs typeface="Trebuchet MS"/>
              </a:rPr>
              <a:t>S</a:t>
            </a:r>
            <a:r>
              <a:rPr dirty="0">
                <a:latin typeface="Trebuchet MS"/>
                <a:cs typeface="Trebuchet MS"/>
              </a:rPr>
              <a:t>i	</a:t>
            </a:r>
            <a:r>
              <a:rPr spc="5" dirty="0">
                <a:latin typeface="Trebuchet MS"/>
                <a:cs typeface="Trebuchet MS"/>
              </a:rPr>
              <a:t>e</a:t>
            </a:r>
            <a:r>
              <a:rPr dirty="0">
                <a:latin typeface="Trebuchet MS"/>
                <a:cs typeface="Trebuchet MS"/>
              </a:rPr>
              <a:t>l	</a:t>
            </a:r>
            <a:r>
              <a:rPr spc="5" dirty="0">
                <a:latin typeface="Trebuchet MS"/>
                <a:cs typeface="Trebuchet MS"/>
              </a:rPr>
              <a:t>_</a:t>
            </a:r>
            <a:r>
              <a:rPr spc="-5" dirty="0">
                <a:latin typeface="Trebuchet MS"/>
                <a:cs typeface="Trebuchet MS"/>
              </a:rPr>
              <a:t>i</a:t>
            </a:r>
            <a:r>
              <a:rPr dirty="0">
                <a:latin typeface="Trebuchet MS"/>
                <a:cs typeface="Trebuchet MS"/>
              </a:rPr>
              <a:t>d	</a:t>
            </a:r>
            <a:r>
              <a:rPr spc="-5" dirty="0">
                <a:latin typeface="Trebuchet MS"/>
                <a:cs typeface="Trebuchet MS"/>
              </a:rPr>
              <a:t>d</a:t>
            </a:r>
            <a:r>
              <a:rPr spc="5" dirty="0">
                <a:latin typeface="Trebuchet MS"/>
                <a:cs typeface="Trebuchet MS"/>
              </a:rPr>
              <a:t>e</a:t>
            </a:r>
            <a:r>
              <a:rPr dirty="0">
                <a:latin typeface="Trebuchet MS"/>
                <a:cs typeface="Trebuchet MS"/>
              </a:rPr>
              <a:t>l	u</a:t>
            </a:r>
            <a:r>
              <a:rPr spc="-5" dirty="0">
                <a:latin typeface="Trebuchet MS"/>
                <a:cs typeface="Trebuchet MS"/>
              </a:rPr>
              <a:t>s</a:t>
            </a:r>
            <a:r>
              <a:rPr dirty="0">
                <a:latin typeface="Trebuchet MS"/>
                <a:cs typeface="Trebuchet MS"/>
              </a:rPr>
              <a:t>ua</a:t>
            </a:r>
            <a:r>
              <a:rPr spc="-5" dirty="0">
                <a:latin typeface="Trebuchet MS"/>
                <a:cs typeface="Trebuchet MS"/>
              </a:rPr>
              <a:t>ri</a:t>
            </a:r>
            <a:r>
              <a:rPr dirty="0">
                <a:latin typeface="Trebuchet MS"/>
                <a:cs typeface="Trebuchet MS"/>
              </a:rPr>
              <a:t>o	</a:t>
            </a:r>
            <a:r>
              <a:rPr spc="5" dirty="0">
                <a:latin typeface="Trebuchet MS"/>
                <a:cs typeface="Trebuchet MS"/>
              </a:rPr>
              <a:t>e</a:t>
            </a:r>
            <a:r>
              <a:rPr dirty="0">
                <a:latin typeface="Trebuchet MS"/>
                <a:cs typeface="Trebuchet MS"/>
              </a:rPr>
              <a:t>s	</a:t>
            </a:r>
            <a:r>
              <a:rPr spc="-5" dirty="0">
                <a:latin typeface="Trebuchet MS"/>
                <a:cs typeface="Trebuchet MS"/>
              </a:rPr>
              <a:t>su</a:t>
            </a:r>
            <a:endParaRPr>
              <a:latin typeface="Trebuchet MS"/>
              <a:cs typeface="Trebuchet MS"/>
            </a:endParaRPr>
          </a:p>
        </p:txBody>
      </p:sp>
      <p:sp>
        <p:nvSpPr>
          <p:cNvPr id="10" name="object 10"/>
          <p:cNvSpPr txBox="1"/>
          <p:nvPr/>
        </p:nvSpPr>
        <p:spPr>
          <a:xfrm>
            <a:off x="7336498" y="2673718"/>
            <a:ext cx="3251835" cy="575310"/>
          </a:xfrm>
          <a:prstGeom prst="rect">
            <a:avLst/>
          </a:prstGeom>
        </p:spPr>
        <p:txBody>
          <a:bodyPr vert="horz" wrap="square" lIns="0" tIns="12700" rIns="0" bIns="0" rtlCol="0">
            <a:spAutoFit/>
          </a:bodyPr>
          <a:lstStyle/>
          <a:p>
            <a:pPr marL="12700" marR="5080">
              <a:spcBef>
                <a:spcPts val="100"/>
              </a:spcBef>
              <a:tabLst>
                <a:tab pos="979169" algn="l"/>
                <a:tab pos="1418590" algn="l"/>
                <a:tab pos="2430145" algn="l"/>
                <a:tab pos="2834640" algn="l"/>
              </a:tabLst>
            </a:pPr>
            <a:r>
              <a:rPr dirty="0">
                <a:latin typeface="Trebuchet MS"/>
                <a:cs typeface="Trebuchet MS"/>
              </a:rPr>
              <a:t>n</a:t>
            </a:r>
            <a:r>
              <a:rPr spc="-5" dirty="0">
                <a:latin typeface="Trebuchet MS"/>
                <a:cs typeface="Trebuchet MS"/>
              </a:rPr>
              <a:t>o</a:t>
            </a:r>
            <a:r>
              <a:rPr spc="5" dirty="0">
                <a:latin typeface="Trebuchet MS"/>
                <a:cs typeface="Trebuchet MS"/>
              </a:rPr>
              <a:t>m</a:t>
            </a:r>
            <a:r>
              <a:rPr spc="-5" dirty="0">
                <a:latin typeface="Trebuchet MS"/>
                <a:cs typeface="Trebuchet MS"/>
              </a:rPr>
              <a:t>br</a:t>
            </a:r>
            <a:r>
              <a:rPr dirty="0">
                <a:latin typeface="Trebuchet MS"/>
                <a:cs typeface="Trebuchet MS"/>
              </a:rPr>
              <a:t>e	</a:t>
            </a:r>
            <a:r>
              <a:rPr spc="-5" dirty="0">
                <a:latin typeface="Trebuchet MS"/>
                <a:cs typeface="Trebuchet MS"/>
              </a:rPr>
              <a:t>d</a:t>
            </a:r>
            <a:r>
              <a:rPr dirty="0">
                <a:latin typeface="Trebuchet MS"/>
                <a:cs typeface="Trebuchet MS"/>
              </a:rPr>
              <a:t>e	u</a:t>
            </a:r>
            <a:r>
              <a:rPr spc="-5" dirty="0">
                <a:latin typeface="Trebuchet MS"/>
                <a:cs typeface="Trebuchet MS"/>
              </a:rPr>
              <a:t>s</a:t>
            </a:r>
            <a:r>
              <a:rPr dirty="0">
                <a:latin typeface="Trebuchet MS"/>
                <a:cs typeface="Trebuchet MS"/>
              </a:rPr>
              <a:t>ua</a:t>
            </a:r>
            <a:r>
              <a:rPr spc="-5" dirty="0">
                <a:latin typeface="Trebuchet MS"/>
                <a:cs typeface="Trebuchet MS"/>
              </a:rPr>
              <a:t>rio</a:t>
            </a:r>
            <a:r>
              <a:rPr dirty="0">
                <a:latin typeface="Trebuchet MS"/>
                <a:cs typeface="Trebuchet MS"/>
              </a:rPr>
              <a:t>,	</a:t>
            </a:r>
            <a:r>
              <a:rPr spc="5" dirty="0">
                <a:latin typeface="Trebuchet MS"/>
                <a:cs typeface="Trebuchet MS"/>
              </a:rPr>
              <a:t>e</a:t>
            </a:r>
            <a:r>
              <a:rPr dirty="0">
                <a:latin typeface="Trebuchet MS"/>
                <a:cs typeface="Trebuchet MS"/>
              </a:rPr>
              <a:t>s	</a:t>
            </a:r>
            <a:r>
              <a:rPr spc="5" dirty="0">
                <a:latin typeface="Trebuchet MS"/>
                <a:cs typeface="Trebuchet MS"/>
              </a:rPr>
              <a:t>m</a:t>
            </a:r>
            <a:r>
              <a:rPr dirty="0">
                <a:latin typeface="Trebuchet MS"/>
                <a:cs typeface="Trebuchet MS"/>
              </a:rPr>
              <a:t>ás  </a:t>
            </a:r>
            <a:r>
              <a:rPr spc="-5" dirty="0">
                <a:latin typeface="Trebuchet MS"/>
                <a:cs typeface="Trebuchet MS"/>
              </a:rPr>
              <a:t>sencillo</a:t>
            </a:r>
            <a:endParaRPr dirty="0">
              <a:latin typeface="Trebuchet MS"/>
              <a:cs typeface="Trebuchet MS"/>
            </a:endParaRPr>
          </a:p>
        </p:txBody>
      </p:sp>
      <p:sp>
        <p:nvSpPr>
          <p:cNvPr id="11" name="object 11"/>
          <p:cNvSpPr txBox="1"/>
          <p:nvPr/>
        </p:nvSpPr>
        <p:spPr>
          <a:xfrm>
            <a:off x="8377390" y="2948813"/>
            <a:ext cx="2211070" cy="299720"/>
          </a:xfrm>
          <a:prstGeom prst="rect">
            <a:avLst/>
          </a:prstGeom>
        </p:spPr>
        <p:txBody>
          <a:bodyPr vert="horz" wrap="square" lIns="0" tIns="12700" rIns="0" bIns="0" rtlCol="0">
            <a:spAutoFit/>
          </a:bodyPr>
          <a:lstStyle/>
          <a:p>
            <a:pPr marL="12700">
              <a:spcBef>
                <a:spcPts val="100"/>
              </a:spcBef>
              <a:tabLst>
                <a:tab pos="529590" algn="l"/>
                <a:tab pos="1865630" algn="l"/>
              </a:tabLst>
            </a:pPr>
            <a:r>
              <a:rPr spc="-5" dirty="0">
                <a:latin typeface="Trebuchet MS"/>
                <a:cs typeface="Trebuchet MS"/>
              </a:rPr>
              <a:t>d</a:t>
            </a:r>
            <a:r>
              <a:rPr dirty="0">
                <a:latin typeface="Trebuchet MS"/>
                <a:cs typeface="Trebuchet MS"/>
              </a:rPr>
              <a:t>e	a</a:t>
            </a:r>
            <a:r>
              <a:rPr spc="-10" dirty="0">
                <a:latin typeface="Trebuchet MS"/>
                <a:cs typeface="Trebuchet MS"/>
              </a:rPr>
              <a:t>l</a:t>
            </a:r>
            <a:r>
              <a:rPr spc="5" dirty="0">
                <a:latin typeface="Trebuchet MS"/>
                <a:cs typeface="Trebuchet MS"/>
              </a:rPr>
              <a:t>m</a:t>
            </a:r>
            <a:r>
              <a:rPr dirty="0">
                <a:latin typeface="Trebuchet MS"/>
                <a:cs typeface="Trebuchet MS"/>
              </a:rPr>
              <a:t>a</a:t>
            </a:r>
            <a:r>
              <a:rPr spc="-5" dirty="0">
                <a:latin typeface="Trebuchet MS"/>
                <a:cs typeface="Trebuchet MS"/>
              </a:rPr>
              <a:t>c</a:t>
            </a:r>
            <a:r>
              <a:rPr spc="5" dirty="0">
                <a:latin typeface="Trebuchet MS"/>
                <a:cs typeface="Trebuchet MS"/>
              </a:rPr>
              <a:t>e</a:t>
            </a:r>
            <a:r>
              <a:rPr dirty="0">
                <a:latin typeface="Trebuchet MS"/>
                <a:cs typeface="Trebuchet MS"/>
              </a:rPr>
              <a:t>nar	(</a:t>
            </a:r>
            <a:r>
              <a:rPr spc="5" dirty="0">
                <a:latin typeface="Trebuchet MS"/>
                <a:cs typeface="Trebuchet MS"/>
              </a:rPr>
              <a:t>n</a:t>
            </a:r>
            <a:r>
              <a:rPr dirty="0">
                <a:latin typeface="Trebuchet MS"/>
                <a:cs typeface="Trebuchet MS"/>
              </a:rPr>
              <a:t>o</a:t>
            </a:r>
            <a:endParaRPr>
              <a:latin typeface="Trebuchet MS"/>
              <a:cs typeface="Trebuchet MS"/>
            </a:endParaRPr>
          </a:p>
        </p:txBody>
      </p:sp>
      <p:sp>
        <p:nvSpPr>
          <p:cNvPr id="12" name="object 12"/>
          <p:cNvSpPr txBox="1"/>
          <p:nvPr/>
        </p:nvSpPr>
        <p:spPr>
          <a:xfrm>
            <a:off x="7336498" y="3224073"/>
            <a:ext cx="3251835" cy="575310"/>
          </a:xfrm>
          <a:prstGeom prst="rect">
            <a:avLst/>
          </a:prstGeom>
        </p:spPr>
        <p:txBody>
          <a:bodyPr vert="horz" wrap="square" lIns="0" tIns="12700" rIns="0" bIns="0" rtlCol="0">
            <a:spAutoFit/>
          </a:bodyPr>
          <a:lstStyle/>
          <a:p>
            <a:pPr marL="12700" marR="5080">
              <a:spcBef>
                <a:spcPts val="100"/>
              </a:spcBef>
              <a:tabLst>
                <a:tab pos="1180465" algn="l"/>
                <a:tab pos="2254250" algn="l"/>
                <a:tab pos="2723515" algn="l"/>
              </a:tabLst>
            </a:pPr>
            <a:r>
              <a:rPr dirty="0">
                <a:latin typeface="Trebuchet MS"/>
                <a:cs typeface="Trebuchet MS"/>
              </a:rPr>
              <a:t>n</a:t>
            </a:r>
            <a:r>
              <a:rPr spc="5" dirty="0">
                <a:latin typeface="Trebuchet MS"/>
                <a:cs typeface="Trebuchet MS"/>
              </a:rPr>
              <a:t>e</a:t>
            </a:r>
            <a:r>
              <a:rPr spc="-5" dirty="0">
                <a:latin typeface="Trebuchet MS"/>
                <a:cs typeface="Trebuchet MS"/>
              </a:rPr>
              <a:t>c</a:t>
            </a:r>
            <a:r>
              <a:rPr spc="5" dirty="0">
                <a:latin typeface="Trebuchet MS"/>
                <a:cs typeface="Trebuchet MS"/>
              </a:rPr>
              <a:t>e</a:t>
            </a:r>
            <a:r>
              <a:rPr spc="-5" dirty="0">
                <a:latin typeface="Trebuchet MS"/>
                <a:cs typeface="Trebuchet MS"/>
              </a:rPr>
              <a:t>sit</a:t>
            </a:r>
            <a:r>
              <a:rPr dirty="0">
                <a:latin typeface="Trebuchet MS"/>
                <a:cs typeface="Trebuchet MS"/>
              </a:rPr>
              <a:t>as	</a:t>
            </a:r>
            <a:r>
              <a:rPr spc="-5" dirty="0">
                <a:latin typeface="Trebuchet MS"/>
                <a:cs typeface="Trebuchet MS"/>
              </a:rPr>
              <a:t>b</a:t>
            </a:r>
            <a:r>
              <a:rPr dirty="0">
                <a:latin typeface="Trebuchet MS"/>
                <a:cs typeface="Trebuchet MS"/>
              </a:rPr>
              <a:t>u</a:t>
            </a:r>
            <a:r>
              <a:rPr spc="-5" dirty="0">
                <a:latin typeface="Trebuchet MS"/>
                <a:cs typeface="Trebuchet MS"/>
              </a:rPr>
              <a:t>sc</a:t>
            </a:r>
            <a:r>
              <a:rPr dirty="0">
                <a:latin typeface="Trebuchet MS"/>
                <a:cs typeface="Trebuchet MS"/>
              </a:rPr>
              <a:t>a</a:t>
            </a:r>
            <a:r>
              <a:rPr spc="-5" dirty="0">
                <a:latin typeface="Trebuchet MS"/>
                <a:cs typeface="Trebuchet MS"/>
              </a:rPr>
              <a:t>r</a:t>
            </a:r>
            <a:r>
              <a:rPr spc="-10" dirty="0">
                <a:latin typeface="Trebuchet MS"/>
                <a:cs typeface="Trebuchet MS"/>
              </a:rPr>
              <a:t>l</a:t>
            </a:r>
            <a:r>
              <a:rPr dirty="0">
                <a:latin typeface="Trebuchet MS"/>
                <a:cs typeface="Trebuchet MS"/>
              </a:rPr>
              <a:t>o	</a:t>
            </a:r>
            <a:r>
              <a:rPr spc="5" dirty="0">
                <a:latin typeface="Trebuchet MS"/>
                <a:cs typeface="Trebuchet MS"/>
              </a:rPr>
              <a:t>e</a:t>
            </a:r>
            <a:r>
              <a:rPr dirty="0">
                <a:latin typeface="Trebuchet MS"/>
                <a:cs typeface="Trebuchet MS"/>
              </a:rPr>
              <a:t>n	</a:t>
            </a:r>
            <a:r>
              <a:rPr spc="-5" dirty="0">
                <a:latin typeface="Trebuchet MS"/>
                <a:cs typeface="Trebuchet MS"/>
              </a:rPr>
              <a:t>o</a:t>
            </a:r>
            <a:r>
              <a:rPr dirty="0">
                <a:latin typeface="Trebuchet MS"/>
                <a:cs typeface="Trebuchet MS"/>
              </a:rPr>
              <a:t>tras  </a:t>
            </a:r>
            <a:r>
              <a:rPr spc="-5" dirty="0">
                <a:latin typeface="Trebuchet MS"/>
                <a:cs typeface="Trebuchet MS"/>
              </a:rPr>
              <a:t>colecciones)</a:t>
            </a:r>
            <a:endParaRPr>
              <a:latin typeface="Trebuchet MS"/>
              <a:cs typeface="Trebuchet MS"/>
            </a:endParaRPr>
          </a:p>
        </p:txBody>
      </p:sp>
      <p:sp>
        <p:nvSpPr>
          <p:cNvPr id="13" name="object 13"/>
          <p:cNvSpPr txBox="1"/>
          <p:nvPr/>
        </p:nvSpPr>
        <p:spPr>
          <a:xfrm>
            <a:off x="7336498" y="4045318"/>
            <a:ext cx="3195955" cy="299720"/>
          </a:xfrm>
          <a:prstGeom prst="rect">
            <a:avLst/>
          </a:prstGeom>
        </p:spPr>
        <p:txBody>
          <a:bodyPr vert="horz" wrap="square" lIns="0" tIns="12700" rIns="0" bIns="0" rtlCol="0">
            <a:spAutoFit/>
          </a:bodyPr>
          <a:lstStyle/>
          <a:p>
            <a:pPr marL="12700">
              <a:spcBef>
                <a:spcPts val="100"/>
              </a:spcBef>
            </a:pPr>
            <a:r>
              <a:rPr spc="-5" dirty="0">
                <a:latin typeface="Trebuchet MS"/>
                <a:cs typeface="Trebuchet MS"/>
              </a:rPr>
              <a:t>Documentos </a:t>
            </a:r>
            <a:r>
              <a:rPr dirty="0">
                <a:latin typeface="Trebuchet MS"/>
                <a:cs typeface="Trebuchet MS"/>
              </a:rPr>
              <a:t>“menos</a:t>
            </a:r>
            <a:r>
              <a:rPr spc="-45" dirty="0">
                <a:latin typeface="Trebuchet MS"/>
                <a:cs typeface="Trebuchet MS"/>
              </a:rPr>
              <a:t> </a:t>
            </a:r>
            <a:r>
              <a:rPr spc="-5" dirty="0">
                <a:latin typeface="Trebuchet MS"/>
                <a:cs typeface="Trebuchet MS"/>
              </a:rPr>
              <a:t>pesados”.</a:t>
            </a:r>
            <a:endParaRPr dirty="0">
              <a:latin typeface="Trebuchet MS"/>
              <a:cs typeface="Trebuchet MS"/>
            </a:endParaRPr>
          </a:p>
        </p:txBody>
      </p:sp>
      <p:sp>
        <p:nvSpPr>
          <p:cNvPr id="14" name="object 14"/>
          <p:cNvSpPr txBox="1"/>
          <p:nvPr/>
        </p:nvSpPr>
        <p:spPr>
          <a:xfrm>
            <a:off x="7336498" y="4595672"/>
            <a:ext cx="3251835" cy="575310"/>
          </a:xfrm>
          <a:prstGeom prst="rect">
            <a:avLst/>
          </a:prstGeom>
        </p:spPr>
        <p:txBody>
          <a:bodyPr vert="horz" wrap="square" lIns="0" tIns="12700" rIns="0" bIns="0" rtlCol="0">
            <a:spAutoFit/>
          </a:bodyPr>
          <a:lstStyle/>
          <a:p>
            <a:pPr marL="12700" marR="5080">
              <a:spcBef>
                <a:spcPts val="100"/>
              </a:spcBef>
            </a:pPr>
            <a:r>
              <a:rPr dirty="0">
                <a:latin typeface="Trebuchet MS"/>
                <a:cs typeface="Trebuchet MS"/>
              </a:rPr>
              <a:t>No hay </a:t>
            </a:r>
            <a:r>
              <a:rPr spc="-5" dirty="0">
                <a:latin typeface="Trebuchet MS"/>
                <a:cs typeface="Trebuchet MS"/>
              </a:rPr>
              <a:t>crecimiento de arrays  “sin control”.</a:t>
            </a:r>
            <a:endParaRPr dirty="0">
              <a:latin typeface="Trebuchet MS"/>
              <a:cs typeface="Trebuchet MS"/>
            </a:endParaRPr>
          </a:p>
        </p:txBody>
      </p:sp>
      <p:sp>
        <p:nvSpPr>
          <p:cNvPr id="15" name="object 15"/>
          <p:cNvSpPr txBox="1"/>
          <p:nvPr/>
        </p:nvSpPr>
        <p:spPr>
          <a:xfrm>
            <a:off x="7336498" y="5416914"/>
            <a:ext cx="3251835" cy="850265"/>
          </a:xfrm>
          <a:prstGeom prst="rect">
            <a:avLst/>
          </a:prstGeom>
        </p:spPr>
        <p:txBody>
          <a:bodyPr vert="horz" wrap="square" lIns="0" tIns="12700" rIns="0" bIns="0" rtlCol="0">
            <a:spAutoFit/>
          </a:bodyPr>
          <a:lstStyle/>
          <a:p>
            <a:pPr marL="12700" marR="5080" algn="just">
              <a:spcBef>
                <a:spcPts val="100"/>
              </a:spcBef>
            </a:pPr>
            <a:r>
              <a:rPr spc="-5" dirty="0">
                <a:latin typeface="Trebuchet MS"/>
                <a:cs typeface="Trebuchet MS"/>
              </a:rPr>
              <a:t>Se </a:t>
            </a:r>
            <a:r>
              <a:rPr dirty="0">
                <a:latin typeface="Trebuchet MS"/>
                <a:cs typeface="Trebuchet MS"/>
              </a:rPr>
              <a:t>pueden crear </a:t>
            </a:r>
            <a:r>
              <a:rPr spc="-5" dirty="0">
                <a:latin typeface="Trebuchet MS"/>
                <a:cs typeface="Trebuchet MS"/>
              </a:rPr>
              <a:t>índices sobre  </a:t>
            </a:r>
            <a:r>
              <a:rPr dirty="0">
                <a:latin typeface="Trebuchet MS"/>
                <a:cs typeface="Trebuchet MS"/>
              </a:rPr>
              <a:t>el campo </a:t>
            </a:r>
            <a:r>
              <a:rPr spc="-5" dirty="0">
                <a:latin typeface="Trebuchet MS"/>
                <a:cs typeface="Trebuchet MS"/>
              </a:rPr>
              <a:t>“nombre_usuario” </a:t>
            </a:r>
            <a:r>
              <a:rPr spc="5" dirty="0">
                <a:latin typeface="Trebuchet MS"/>
                <a:cs typeface="Trebuchet MS"/>
              </a:rPr>
              <a:t>en  </a:t>
            </a:r>
            <a:r>
              <a:rPr spc="-5" dirty="0">
                <a:latin typeface="Trebuchet MS"/>
                <a:cs typeface="Trebuchet MS"/>
              </a:rPr>
              <a:t>la colección de</a:t>
            </a:r>
            <a:r>
              <a:rPr spc="-15" dirty="0">
                <a:latin typeface="Trebuchet MS"/>
                <a:cs typeface="Trebuchet MS"/>
              </a:rPr>
              <a:t> </a:t>
            </a:r>
            <a:r>
              <a:rPr spc="-5" dirty="0">
                <a:latin typeface="Trebuchet MS"/>
                <a:cs typeface="Trebuchet MS"/>
              </a:rPr>
              <a:t>noticias.</a:t>
            </a:r>
            <a:endParaRPr>
              <a:latin typeface="Trebuchet MS"/>
              <a:cs typeface="Trebuchet MS"/>
            </a:endParaRPr>
          </a:p>
        </p:txBody>
      </p:sp>
    </p:spTree>
    <p:extLst>
      <p:ext uri="{BB962C8B-B14F-4D97-AF65-F5344CB8AC3E}">
        <p14:creationId xmlns:p14="http://schemas.microsoft.com/office/powerpoint/2010/main" val="4360929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62200" y="685801"/>
            <a:ext cx="7238222" cy="943207"/>
          </a:xfrm>
          <a:prstGeom prst="rect">
            <a:avLst/>
          </a:prstGeom>
        </p:spPr>
        <p:txBody>
          <a:bodyPr vert="horz" wrap="square" lIns="0" tIns="70485" rIns="0" bIns="0" rtlCol="0" anchor="t">
            <a:spAutoFit/>
          </a:bodyPr>
          <a:lstStyle/>
          <a:p>
            <a:pPr marL="12700" marR="5080">
              <a:lnSpc>
                <a:spcPts val="3429"/>
              </a:lnSpc>
              <a:spcBef>
                <a:spcPts val="555"/>
              </a:spcBef>
            </a:pPr>
            <a:r>
              <a:rPr dirty="0"/>
              <a:t>Insertando datos en noticias</a:t>
            </a:r>
            <a:r>
              <a:rPr spc="-85" dirty="0"/>
              <a:t> </a:t>
            </a:r>
            <a:r>
              <a:rPr dirty="0"/>
              <a:t>e  indexando</a:t>
            </a:r>
          </a:p>
        </p:txBody>
      </p:sp>
      <p:sp>
        <p:nvSpPr>
          <p:cNvPr id="4" name="object 4"/>
          <p:cNvSpPr txBox="1"/>
          <p:nvPr/>
        </p:nvSpPr>
        <p:spPr>
          <a:xfrm>
            <a:off x="1782650" y="1981201"/>
            <a:ext cx="8627745" cy="3857625"/>
          </a:xfrm>
          <a:prstGeom prst="rect">
            <a:avLst/>
          </a:prstGeom>
        </p:spPr>
        <p:txBody>
          <a:bodyPr vert="horz" wrap="square" lIns="0" tIns="45720" rIns="0" bIns="0" rtlCol="0">
            <a:spAutoFit/>
          </a:bodyPr>
          <a:lstStyle/>
          <a:p>
            <a:pPr marL="241300" marR="5080" indent="-228600" algn="just">
              <a:lnSpc>
                <a:spcPct val="90100"/>
              </a:lnSpc>
              <a:spcBef>
                <a:spcPts val="360"/>
              </a:spcBef>
              <a:buFont typeface="Arial"/>
              <a:buChar char="•"/>
              <a:tabLst>
                <a:tab pos="241300" algn="l"/>
              </a:tabLst>
            </a:pPr>
            <a:r>
              <a:rPr sz="2200" spc="-5" dirty="0">
                <a:latin typeface="Trebuchet MS"/>
                <a:cs typeface="Trebuchet MS"/>
              </a:rPr>
              <a:t>Insertar varias noticias (al menos, 10 documentos) con diferentes  valores </a:t>
            </a:r>
            <a:r>
              <a:rPr sz="2200" dirty="0">
                <a:latin typeface="Trebuchet MS"/>
                <a:cs typeface="Trebuchet MS"/>
              </a:rPr>
              <a:t>en </a:t>
            </a:r>
            <a:r>
              <a:rPr sz="2200" spc="-5" dirty="0">
                <a:latin typeface="Trebuchet MS"/>
                <a:cs typeface="Trebuchet MS"/>
              </a:rPr>
              <a:t>los </a:t>
            </a:r>
            <a:r>
              <a:rPr sz="2200" spc="-10" dirty="0">
                <a:latin typeface="Trebuchet MS"/>
                <a:cs typeface="Trebuchet MS"/>
              </a:rPr>
              <a:t>campos </a:t>
            </a:r>
            <a:r>
              <a:rPr sz="2200" dirty="0">
                <a:latin typeface="Trebuchet MS"/>
                <a:cs typeface="Trebuchet MS"/>
              </a:rPr>
              <a:t>y </a:t>
            </a:r>
            <a:r>
              <a:rPr sz="2200" spc="-5" dirty="0">
                <a:latin typeface="Trebuchet MS"/>
                <a:cs typeface="Trebuchet MS"/>
              </a:rPr>
              <a:t>que, al menos, </a:t>
            </a:r>
            <a:r>
              <a:rPr sz="2200" dirty="0">
                <a:latin typeface="Trebuchet MS"/>
                <a:cs typeface="Trebuchet MS"/>
              </a:rPr>
              <a:t>3 </a:t>
            </a:r>
            <a:r>
              <a:rPr sz="2200" spc="-5" dirty="0">
                <a:latin typeface="Trebuchet MS"/>
                <a:cs typeface="Trebuchet MS"/>
              </a:rPr>
              <a:t>documentos tengan  varios valores </a:t>
            </a:r>
            <a:r>
              <a:rPr sz="2200" dirty="0">
                <a:latin typeface="Trebuchet MS"/>
                <a:cs typeface="Trebuchet MS"/>
              </a:rPr>
              <a:t>en el </a:t>
            </a:r>
            <a:r>
              <a:rPr sz="2200" spc="-10" dirty="0">
                <a:latin typeface="Trebuchet MS"/>
                <a:cs typeface="Trebuchet MS"/>
              </a:rPr>
              <a:t>array </a:t>
            </a:r>
            <a:r>
              <a:rPr sz="2200" spc="-5" dirty="0">
                <a:latin typeface="Trebuchet MS"/>
                <a:cs typeface="Trebuchet MS"/>
              </a:rPr>
              <a:t>de tags, </a:t>
            </a:r>
            <a:r>
              <a:rPr sz="2200" dirty="0">
                <a:latin typeface="Trebuchet MS"/>
                <a:cs typeface="Trebuchet MS"/>
              </a:rPr>
              <a:t>y </a:t>
            </a:r>
            <a:r>
              <a:rPr sz="2200" spc="-5" dirty="0">
                <a:latin typeface="Trebuchet MS"/>
                <a:cs typeface="Trebuchet MS"/>
              </a:rPr>
              <a:t>otros que no tengan valor </a:t>
            </a:r>
            <a:r>
              <a:rPr sz="2200" dirty="0">
                <a:latin typeface="Trebuchet MS"/>
                <a:cs typeface="Trebuchet MS"/>
              </a:rPr>
              <a:t>en  </a:t>
            </a:r>
            <a:r>
              <a:rPr sz="2200" spc="-5" dirty="0">
                <a:latin typeface="Trebuchet MS"/>
                <a:cs typeface="Trebuchet MS"/>
              </a:rPr>
              <a:t>este campo.</a:t>
            </a:r>
            <a:endParaRPr sz="2200" dirty="0">
              <a:latin typeface="Trebuchet MS"/>
              <a:cs typeface="Trebuchet MS"/>
            </a:endParaRPr>
          </a:p>
          <a:p>
            <a:pPr marL="241300" marR="5715" indent="-228600" algn="just">
              <a:lnSpc>
                <a:spcPts val="2400"/>
              </a:lnSpc>
              <a:spcBef>
                <a:spcPts val="1205"/>
              </a:spcBef>
              <a:buFont typeface="Arial"/>
              <a:buChar char="•"/>
              <a:tabLst>
                <a:tab pos="241300" algn="l"/>
              </a:tabLst>
            </a:pPr>
            <a:r>
              <a:rPr sz="2200" spc="-5" dirty="0">
                <a:latin typeface="Trebuchet MS"/>
                <a:cs typeface="Trebuchet MS"/>
              </a:rPr>
              <a:t>Queda aún por implementar los mecanismos para que se faciliten  esta</a:t>
            </a:r>
            <a:r>
              <a:rPr sz="2200" spc="-10" dirty="0">
                <a:latin typeface="Trebuchet MS"/>
                <a:cs typeface="Trebuchet MS"/>
              </a:rPr>
              <a:t> </a:t>
            </a:r>
            <a:r>
              <a:rPr sz="2200" spc="-5" dirty="0">
                <a:latin typeface="Trebuchet MS"/>
                <a:cs typeface="Trebuchet MS"/>
              </a:rPr>
              <a:t>consulta:</a:t>
            </a:r>
            <a:endParaRPr sz="2200" dirty="0">
              <a:latin typeface="Trebuchet MS"/>
              <a:cs typeface="Trebuchet MS"/>
            </a:endParaRPr>
          </a:p>
          <a:p>
            <a:pPr marL="698500" marR="109855" lvl="1" indent="-228600">
              <a:lnSpc>
                <a:spcPts val="2130"/>
              </a:lnSpc>
              <a:spcBef>
                <a:spcPts val="1220"/>
              </a:spcBef>
              <a:buFont typeface="Arial"/>
              <a:buChar char="•"/>
              <a:tabLst>
                <a:tab pos="697865" algn="l"/>
                <a:tab pos="698500" algn="l"/>
              </a:tabLst>
            </a:pPr>
            <a:r>
              <a:rPr sz="2000" dirty="0">
                <a:latin typeface="Trebuchet MS"/>
                <a:cs typeface="Trebuchet MS"/>
              </a:rPr>
              <a:t>10 </a:t>
            </a:r>
            <a:r>
              <a:rPr sz="2000" spc="-5" dirty="0">
                <a:latin typeface="Trebuchet MS"/>
                <a:cs typeface="Trebuchet MS"/>
              </a:rPr>
              <a:t>últimas noticias publicadas ordenadas por fecha (de más reciente  </a:t>
            </a:r>
            <a:r>
              <a:rPr sz="2000" dirty="0">
                <a:latin typeface="Trebuchet MS"/>
                <a:cs typeface="Trebuchet MS"/>
              </a:rPr>
              <a:t>a </a:t>
            </a:r>
            <a:r>
              <a:rPr sz="2000" spc="-5" dirty="0">
                <a:latin typeface="Trebuchet MS"/>
                <a:cs typeface="Trebuchet MS"/>
              </a:rPr>
              <a:t>más</a:t>
            </a:r>
            <a:r>
              <a:rPr sz="2000" spc="-15" dirty="0">
                <a:latin typeface="Trebuchet MS"/>
                <a:cs typeface="Trebuchet MS"/>
              </a:rPr>
              <a:t> </a:t>
            </a:r>
            <a:r>
              <a:rPr sz="2000" spc="-5" dirty="0">
                <a:latin typeface="Trebuchet MS"/>
                <a:cs typeface="Trebuchet MS"/>
              </a:rPr>
              <a:t>antigua).</a:t>
            </a:r>
            <a:endParaRPr sz="2000" dirty="0">
              <a:latin typeface="Trebuchet MS"/>
              <a:cs typeface="Trebuchet MS"/>
            </a:endParaRPr>
          </a:p>
          <a:p>
            <a:pPr marL="241300" marR="175895" indent="-228600">
              <a:lnSpc>
                <a:spcPct val="90300"/>
              </a:lnSpc>
              <a:spcBef>
                <a:spcPts val="1764"/>
              </a:spcBef>
              <a:buFont typeface="Arial"/>
              <a:buChar char="•"/>
              <a:tabLst>
                <a:tab pos="240665" algn="l"/>
                <a:tab pos="241300" algn="l"/>
              </a:tabLst>
            </a:pPr>
            <a:r>
              <a:rPr sz="2200" spc="-30" dirty="0">
                <a:latin typeface="Trebuchet MS"/>
                <a:cs typeface="Trebuchet MS"/>
              </a:rPr>
              <a:t>Para </a:t>
            </a:r>
            <a:r>
              <a:rPr sz="2200" spc="-5" dirty="0">
                <a:latin typeface="Trebuchet MS"/>
                <a:cs typeface="Trebuchet MS"/>
              </a:rPr>
              <a:t>ello, crearemos un índice descendente por </a:t>
            </a:r>
            <a:r>
              <a:rPr sz="2200" dirty="0">
                <a:latin typeface="Trebuchet MS"/>
                <a:cs typeface="Trebuchet MS"/>
              </a:rPr>
              <a:t>el </a:t>
            </a:r>
            <a:r>
              <a:rPr sz="2200" spc="-5" dirty="0">
                <a:latin typeface="Trebuchet MS"/>
                <a:cs typeface="Trebuchet MS"/>
              </a:rPr>
              <a:t>campo fecha </a:t>
            </a:r>
            <a:r>
              <a:rPr sz="2200" dirty="0">
                <a:latin typeface="Trebuchet MS"/>
                <a:cs typeface="Trebuchet MS"/>
              </a:rPr>
              <a:t>y  </a:t>
            </a:r>
            <a:r>
              <a:rPr sz="2200" spc="-10" dirty="0">
                <a:latin typeface="Trebuchet MS"/>
                <a:cs typeface="Trebuchet MS"/>
              </a:rPr>
              <a:t>consultaremos </a:t>
            </a:r>
            <a:r>
              <a:rPr sz="2200" spc="-5" dirty="0">
                <a:latin typeface="Trebuchet MS"/>
                <a:cs typeface="Trebuchet MS"/>
              </a:rPr>
              <a:t>mediante </a:t>
            </a:r>
            <a:r>
              <a:rPr sz="2200" spc="-10" dirty="0">
                <a:latin typeface="Trebuchet MS"/>
                <a:cs typeface="Trebuchet MS"/>
              </a:rPr>
              <a:t>rangos </a:t>
            </a:r>
            <a:r>
              <a:rPr sz="2200" dirty="0">
                <a:latin typeface="Trebuchet MS"/>
                <a:cs typeface="Trebuchet MS"/>
              </a:rPr>
              <a:t>o </a:t>
            </a:r>
            <a:r>
              <a:rPr sz="2200" spc="-5" dirty="0">
                <a:latin typeface="Trebuchet MS"/>
                <a:cs typeface="Trebuchet MS"/>
              </a:rPr>
              <a:t>funciones de </a:t>
            </a:r>
            <a:r>
              <a:rPr sz="2200" spc="-10" dirty="0">
                <a:latin typeface="Trebuchet MS"/>
                <a:cs typeface="Trebuchet MS"/>
              </a:rPr>
              <a:t>agregación sobre  </a:t>
            </a:r>
            <a:r>
              <a:rPr sz="2200" spc="-5" dirty="0">
                <a:latin typeface="Trebuchet MS"/>
                <a:cs typeface="Trebuchet MS"/>
              </a:rPr>
              <a:t>este</a:t>
            </a:r>
            <a:r>
              <a:rPr sz="2200" spc="-10" dirty="0">
                <a:latin typeface="Trebuchet MS"/>
                <a:cs typeface="Trebuchet MS"/>
              </a:rPr>
              <a:t> </a:t>
            </a:r>
            <a:r>
              <a:rPr sz="2200" spc="-5" dirty="0">
                <a:latin typeface="Trebuchet MS"/>
                <a:cs typeface="Trebuchet MS"/>
              </a:rPr>
              <a:t>campo</a:t>
            </a:r>
            <a:endParaRPr sz="2200" dirty="0">
              <a:latin typeface="Trebuchet MS"/>
              <a:cs typeface="Trebuchet MS"/>
            </a:endParaRPr>
          </a:p>
        </p:txBody>
      </p:sp>
      <p:sp>
        <p:nvSpPr>
          <p:cNvPr id="6" name="object 6"/>
          <p:cNvSpPr txBox="1"/>
          <p:nvPr/>
        </p:nvSpPr>
        <p:spPr>
          <a:xfrm>
            <a:off x="2089007" y="6087065"/>
            <a:ext cx="8065134" cy="348172"/>
          </a:xfrm>
          <a:prstGeom prst="rect">
            <a:avLst/>
          </a:prstGeom>
          <a:solidFill>
            <a:srgbClr val="FFFFFF"/>
          </a:solidFill>
          <a:ln w="12700">
            <a:solidFill>
              <a:srgbClr val="B340A9"/>
            </a:solidFill>
          </a:ln>
        </p:spPr>
        <p:txBody>
          <a:bodyPr vert="horz" wrap="square" lIns="0" tIns="70485" rIns="0" bIns="0" rtlCol="0">
            <a:spAutoFit/>
          </a:bodyPr>
          <a:lstStyle/>
          <a:p>
            <a:pPr marR="200025" algn="ctr">
              <a:spcBef>
                <a:spcPts val="555"/>
              </a:spcBef>
            </a:pPr>
            <a:r>
              <a:rPr spc="-5" dirty="0">
                <a:latin typeface="Trebuchet MS"/>
                <a:cs typeface="Trebuchet MS"/>
              </a:rPr>
              <a:t>db.</a:t>
            </a:r>
            <a:r>
              <a:rPr spc="-5" dirty="0">
                <a:solidFill>
                  <a:srgbClr val="0070C0"/>
                </a:solidFill>
                <a:latin typeface="Trebuchet MS"/>
                <a:cs typeface="Trebuchet MS"/>
              </a:rPr>
              <a:t>noticias</a:t>
            </a:r>
            <a:r>
              <a:rPr spc="-5" dirty="0">
                <a:latin typeface="Trebuchet MS"/>
                <a:cs typeface="Trebuchet MS"/>
              </a:rPr>
              <a:t>.</a:t>
            </a:r>
            <a:r>
              <a:rPr spc="-5" dirty="0">
                <a:solidFill>
                  <a:srgbClr val="FF0000"/>
                </a:solidFill>
                <a:latin typeface="Trebuchet MS"/>
                <a:cs typeface="Trebuchet MS"/>
              </a:rPr>
              <a:t>createIndex</a:t>
            </a:r>
            <a:r>
              <a:rPr spc="-5" dirty="0">
                <a:latin typeface="Trebuchet MS"/>
                <a:cs typeface="Trebuchet MS"/>
              </a:rPr>
              <a:t>({“fecha”:</a:t>
            </a:r>
            <a:r>
              <a:rPr spc="-10" dirty="0">
                <a:latin typeface="Trebuchet MS"/>
                <a:cs typeface="Trebuchet MS"/>
              </a:rPr>
              <a:t> </a:t>
            </a:r>
            <a:r>
              <a:rPr dirty="0">
                <a:latin typeface="Trebuchet MS"/>
                <a:cs typeface="Trebuchet MS"/>
              </a:rPr>
              <a:t>-1})</a:t>
            </a:r>
            <a:endParaRPr>
              <a:latin typeface="Trebuchet MS"/>
              <a:cs typeface="Trebuchet MS"/>
            </a:endParaRPr>
          </a:p>
        </p:txBody>
      </p:sp>
    </p:spTree>
    <p:extLst>
      <p:ext uri="{BB962C8B-B14F-4D97-AF65-F5344CB8AC3E}">
        <p14:creationId xmlns:p14="http://schemas.microsoft.com/office/powerpoint/2010/main" val="5183600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p:cNvSpPr>
            <a:spLocks noGrp="1"/>
          </p:cNvSpPr>
          <p:nvPr>
            <p:ph idx="1"/>
          </p:nvPr>
        </p:nvSpPr>
        <p:spPr>
          <a:xfrm>
            <a:off x="3971109" y="6137367"/>
            <a:ext cx="7929153" cy="720633"/>
          </a:xfrm>
        </p:spPr>
        <p:txBody>
          <a:bodyPr>
            <a:normAutofit/>
          </a:bodyPr>
          <a:lstStyle/>
          <a:p>
            <a:pPr marL="0" indent="0">
              <a:buNone/>
            </a:pPr>
            <a:r>
              <a:rPr lang="es-ES" sz="2800" dirty="0" smtClean="0">
                <a:solidFill>
                  <a:schemeClr val="tx1"/>
                </a:solidFill>
              </a:rPr>
              <a:t>GRACIAS POR SU ATENCION…</a:t>
            </a:r>
            <a:endParaRPr lang="en-US" sz="2800" dirty="0">
              <a:solidFill>
                <a:schemeClr val="tx1"/>
              </a:solidFill>
            </a:endParaRPr>
          </a:p>
        </p:txBody>
      </p:sp>
      <p:pic>
        <p:nvPicPr>
          <p:cNvPr id="2052" name="Picture 4" descr="Resultado de imagen para imagen de muchas gracias por su atencion programad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889" y="160836"/>
            <a:ext cx="9294223" cy="5808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1327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23406" y="404950"/>
            <a:ext cx="4714875" cy="1802674"/>
          </a:xfrm>
        </p:spPr>
        <p:txBody>
          <a:bodyPr/>
          <a:lstStyle/>
          <a:p>
            <a:r>
              <a:rPr lang="es-ES" dirty="0" smtClean="0"/>
              <a:t>Aceptamos términos y condiciones</a:t>
            </a:r>
          </a:p>
          <a:p>
            <a:r>
              <a:rPr lang="es-ES" dirty="0" smtClean="0"/>
              <a:t>Escogemos </a:t>
            </a:r>
            <a:r>
              <a:rPr lang="es-ES" dirty="0" err="1" smtClean="0"/>
              <a:t>Custom</a:t>
            </a:r>
            <a:r>
              <a:rPr lang="es-ES" dirty="0"/>
              <a:t> para </a:t>
            </a:r>
            <a:r>
              <a:rPr lang="es-ES" dirty="0" smtClean="0"/>
              <a:t>saber qué </a:t>
            </a:r>
            <a:r>
              <a:rPr lang="es-ES" dirty="0"/>
              <a:t>características del </a:t>
            </a:r>
            <a:r>
              <a:rPr lang="es-ES" dirty="0" smtClean="0"/>
              <a:t>programa deseamos tener.</a:t>
            </a:r>
          </a:p>
          <a:p>
            <a:pPr marL="0" indent="0">
              <a:buNone/>
            </a:pPr>
            <a:endParaRPr lang="es-ES" dirty="0" smtClean="0"/>
          </a:p>
          <a:p>
            <a:pPr marL="0" indent="0">
              <a:buNone/>
            </a:pPr>
            <a:endParaRPr lang="en-US" dirty="0"/>
          </a:p>
        </p:txBody>
      </p:sp>
      <p:pic>
        <p:nvPicPr>
          <p:cNvPr id="4" name="Imagen 3"/>
          <p:cNvPicPr>
            <a:picLocks noChangeAspect="1"/>
          </p:cNvPicPr>
          <p:nvPr/>
        </p:nvPicPr>
        <p:blipFill>
          <a:blip r:embed="rId2"/>
          <a:stretch>
            <a:fillRect/>
          </a:stretch>
        </p:blipFill>
        <p:spPr>
          <a:xfrm>
            <a:off x="6048103" y="184648"/>
            <a:ext cx="4714875" cy="3667125"/>
          </a:xfrm>
          <a:prstGeom prst="rect">
            <a:avLst/>
          </a:prstGeom>
        </p:spPr>
      </p:pic>
      <p:pic>
        <p:nvPicPr>
          <p:cNvPr id="5" name="Imagen 4"/>
          <p:cNvPicPr>
            <a:picLocks noChangeAspect="1"/>
          </p:cNvPicPr>
          <p:nvPr/>
        </p:nvPicPr>
        <p:blipFill>
          <a:blip r:embed="rId3"/>
          <a:stretch>
            <a:fillRect/>
          </a:stretch>
        </p:blipFill>
        <p:spPr>
          <a:xfrm>
            <a:off x="1123406" y="2420576"/>
            <a:ext cx="4714875" cy="3667125"/>
          </a:xfrm>
          <a:prstGeom prst="rect">
            <a:avLst/>
          </a:prstGeom>
        </p:spPr>
      </p:pic>
      <p:pic>
        <p:nvPicPr>
          <p:cNvPr id="6" name="Picture 2" descr="Resultado de imagen para escuela politecnica nacio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14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74569" y="561703"/>
            <a:ext cx="5617028" cy="2259875"/>
          </a:xfrm>
        </p:spPr>
        <p:txBody>
          <a:bodyPr/>
          <a:lstStyle/>
          <a:p>
            <a:r>
              <a:rPr lang="es-ES" dirty="0" smtClean="0"/>
              <a:t>Corroboramos los programas que necesitamos.</a:t>
            </a:r>
          </a:p>
          <a:p>
            <a:r>
              <a:rPr lang="es-ES" dirty="0" err="1" smtClean="0"/>
              <a:t>Elejimos</a:t>
            </a:r>
            <a:r>
              <a:rPr lang="es-ES" dirty="0" smtClean="0"/>
              <a:t>  que </a:t>
            </a:r>
            <a:r>
              <a:rPr lang="es-ES" dirty="0" err="1" smtClean="0"/>
              <a:t>MongoDb</a:t>
            </a:r>
            <a:r>
              <a:rPr lang="es-ES" dirty="0" smtClean="0"/>
              <a:t> se ejecute como servicio (opcional).</a:t>
            </a:r>
          </a:p>
          <a:p>
            <a:endParaRPr lang="es-ES" dirty="0" smtClean="0"/>
          </a:p>
          <a:p>
            <a:pPr marL="0" indent="0">
              <a:buNone/>
            </a:pPr>
            <a:endParaRPr lang="en-US" dirty="0"/>
          </a:p>
        </p:txBody>
      </p:sp>
      <p:pic>
        <p:nvPicPr>
          <p:cNvPr id="4" name="Imagen 3"/>
          <p:cNvPicPr>
            <a:picLocks noChangeAspect="1"/>
          </p:cNvPicPr>
          <p:nvPr/>
        </p:nvPicPr>
        <p:blipFill>
          <a:blip r:embed="rId2"/>
          <a:stretch>
            <a:fillRect/>
          </a:stretch>
        </p:blipFill>
        <p:spPr>
          <a:xfrm>
            <a:off x="6881949" y="248194"/>
            <a:ext cx="4724400" cy="3686175"/>
          </a:xfrm>
          <a:prstGeom prst="rect">
            <a:avLst/>
          </a:prstGeom>
        </p:spPr>
      </p:pic>
      <p:pic>
        <p:nvPicPr>
          <p:cNvPr id="6" name="Imagen 5"/>
          <p:cNvPicPr>
            <a:picLocks noChangeAspect="1"/>
          </p:cNvPicPr>
          <p:nvPr/>
        </p:nvPicPr>
        <p:blipFill>
          <a:blip r:embed="rId3"/>
          <a:stretch>
            <a:fillRect/>
          </a:stretch>
        </p:blipFill>
        <p:spPr>
          <a:xfrm>
            <a:off x="1625646" y="2727144"/>
            <a:ext cx="4714875" cy="3676650"/>
          </a:xfrm>
          <a:prstGeom prst="rect">
            <a:avLst/>
          </a:prstGeom>
        </p:spPr>
      </p:pic>
      <p:pic>
        <p:nvPicPr>
          <p:cNvPr id="5" name="Picture 2" descr="Resultado de imagen para escuela politecnica nacio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0374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82596" y="757646"/>
            <a:ext cx="4852444" cy="3304903"/>
          </a:xfrm>
        </p:spPr>
        <p:txBody>
          <a:bodyPr/>
          <a:lstStyle/>
          <a:p>
            <a:r>
              <a:rPr lang="es-ES" dirty="0" smtClean="0"/>
              <a:t>Continuamos con la instalación, hasta finalizarla</a:t>
            </a:r>
          </a:p>
          <a:p>
            <a:pPr marL="0" indent="0">
              <a:buNone/>
            </a:pPr>
            <a:endParaRPr lang="en-US" dirty="0"/>
          </a:p>
        </p:txBody>
      </p:sp>
      <p:pic>
        <p:nvPicPr>
          <p:cNvPr id="4" name="Imagen 3"/>
          <p:cNvPicPr>
            <a:picLocks noChangeAspect="1"/>
          </p:cNvPicPr>
          <p:nvPr/>
        </p:nvPicPr>
        <p:blipFill>
          <a:blip r:embed="rId2"/>
          <a:stretch>
            <a:fillRect/>
          </a:stretch>
        </p:blipFill>
        <p:spPr>
          <a:xfrm>
            <a:off x="6183086" y="395424"/>
            <a:ext cx="4724400" cy="3667125"/>
          </a:xfrm>
          <a:prstGeom prst="rect">
            <a:avLst/>
          </a:prstGeom>
        </p:spPr>
      </p:pic>
      <p:pic>
        <p:nvPicPr>
          <p:cNvPr id="5" name="Imagen 4"/>
          <p:cNvPicPr>
            <a:picLocks noChangeAspect="1"/>
          </p:cNvPicPr>
          <p:nvPr/>
        </p:nvPicPr>
        <p:blipFill>
          <a:blip r:embed="rId3"/>
          <a:stretch>
            <a:fillRect/>
          </a:stretch>
        </p:blipFill>
        <p:spPr>
          <a:xfrm>
            <a:off x="1182596" y="2238511"/>
            <a:ext cx="4714875" cy="3648075"/>
          </a:xfrm>
          <a:prstGeom prst="rect">
            <a:avLst/>
          </a:prstGeom>
        </p:spPr>
      </p:pic>
      <p:pic>
        <p:nvPicPr>
          <p:cNvPr id="6" name="Picture 2" descr="Resultado de imagen para escuela politecnica nacio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5093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371600" y="705394"/>
            <a:ext cx="9601200" cy="5162006"/>
          </a:xfrm>
        </p:spPr>
        <p:txBody>
          <a:bodyPr/>
          <a:lstStyle/>
          <a:p>
            <a:r>
              <a:rPr lang="es-ES" dirty="0" smtClean="0"/>
              <a:t>El siguiente paso, es crear una carpeta llamada : </a:t>
            </a:r>
            <a:r>
              <a:rPr lang="es-ES" b="1" dirty="0" smtClean="0"/>
              <a:t>data</a:t>
            </a:r>
            <a:r>
              <a:rPr lang="es-ES" dirty="0" smtClean="0"/>
              <a:t> y dentro de ella otra llamada: </a:t>
            </a:r>
            <a:r>
              <a:rPr lang="es-ES" b="1" dirty="0" err="1" smtClean="0"/>
              <a:t>db</a:t>
            </a:r>
            <a:r>
              <a:rPr lang="es-ES" b="1" dirty="0" smtClean="0"/>
              <a:t> </a:t>
            </a:r>
            <a:r>
              <a:rPr lang="es-ES" dirty="0" smtClean="0"/>
              <a:t>en C:</a:t>
            </a:r>
            <a:r>
              <a:rPr lang="en-US" dirty="0" smtClean="0"/>
              <a:t>\ </a:t>
            </a:r>
            <a:r>
              <a:rPr lang="en-US" dirty="0" err="1" smtClean="0"/>
              <a:t>ya</a:t>
            </a:r>
            <a:r>
              <a:rPr lang="en-US" dirty="0" smtClean="0"/>
              <a:t> sea </a:t>
            </a:r>
            <a:r>
              <a:rPr lang="en-US" dirty="0" err="1" smtClean="0"/>
              <a:t>mediante</a:t>
            </a:r>
            <a:r>
              <a:rPr lang="en-US" dirty="0" smtClean="0"/>
              <a:t> </a:t>
            </a:r>
            <a:r>
              <a:rPr lang="en-US" dirty="0" err="1" smtClean="0"/>
              <a:t>interfaz</a:t>
            </a:r>
            <a:r>
              <a:rPr lang="en-US" dirty="0" smtClean="0"/>
              <a:t> </a:t>
            </a:r>
            <a:r>
              <a:rPr lang="en-US" dirty="0" err="1" smtClean="0"/>
              <a:t>gráfica</a:t>
            </a:r>
            <a:r>
              <a:rPr lang="en-US" dirty="0" smtClean="0"/>
              <a:t> o la shell</a:t>
            </a:r>
            <a:endParaRPr lang="en-US" dirty="0"/>
          </a:p>
          <a:p>
            <a:endParaRPr lang="en-US" b="1" dirty="0"/>
          </a:p>
        </p:txBody>
      </p:sp>
      <p:pic>
        <p:nvPicPr>
          <p:cNvPr id="4" name="Imagen 3"/>
          <p:cNvPicPr>
            <a:picLocks noChangeAspect="1"/>
          </p:cNvPicPr>
          <p:nvPr/>
        </p:nvPicPr>
        <p:blipFill>
          <a:blip r:embed="rId2"/>
          <a:stretch>
            <a:fillRect/>
          </a:stretch>
        </p:blipFill>
        <p:spPr>
          <a:xfrm>
            <a:off x="3226182" y="2069100"/>
            <a:ext cx="6534150" cy="1285875"/>
          </a:xfrm>
          <a:prstGeom prst="rect">
            <a:avLst/>
          </a:prstGeom>
        </p:spPr>
      </p:pic>
      <p:pic>
        <p:nvPicPr>
          <p:cNvPr id="5" name="Imagen 4"/>
          <p:cNvPicPr>
            <a:picLocks noChangeAspect="1"/>
          </p:cNvPicPr>
          <p:nvPr/>
        </p:nvPicPr>
        <p:blipFill>
          <a:blip r:embed="rId3"/>
          <a:stretch>
            <a:fillRect/>
          </a:stretch>
        </p:blipFill>
        <p:spPr>
          <a:xfrm>
            <a:off x="2826748" y="4011793"/>
            <a:ext cx="7333018" cy="1198789"/>
          </a:xfrm>
          <a:prstGeom prst="rect">
            <a:avLst/>
          </a:prstGeom>
        </p:spPr>
      </p:pic>
      <p:pic>
        <p:nvPicPr>
          <p:cNvPr id="6" name="Picture 2" descr="Resultado de imagen para escuela politecnica nacio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1806" y="5812971"/>
            <a:ext cx="787990" cy="7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50315"/>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TM10001105[[fn=Recorte]]</Template>
  <TotalTime>141</TotalTime>
  <Words>2385</Words>
  <Application>Microsoft Office PowerPoint</Application>
  <PresentationFormat>Panorámica</PresentationFormat>
  <Paragraphs>313</Paragraphs>
  <Slides>52</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52</vt:i4>
      </vt:variant>
    </vt:vector>
  </HeadingPairs>
  <TitlesOfParts>
    <vt:vector size="59" baseType="lpstr">
      <vt:lpstr>Arial</vt:lpstr>
      <vt:lpstr>Calibri</vt:lpstr>
      <vt:lpstr>Carlito</vt:lpstr>
      <vt:lpstr>Franklin Gothic Book</vt:lpstr>
      <vt:lpstr>Times New Roman</vt:lpstr>
      <vt:lpstr>Trebuchet MS</vt:lpstr>
      <vt:lpstr>Crop</vt:lpstr>
      <vt:lpstr>ESCUELA POLITÉCNICA NACIONAL ESFOT BASE DE DATOS ll Ing. Juan Pablo Zaldumbide    Integrantes: Elena Pérez Kevin Segovia Xavier Calle Anderson Córdova Gabriel Ibujés</vt:lpstr>
      <vt:lpstr>MONGO DB</vt:lpstr>
      <vt:lpstr>Instalación y configuración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Uso de la base de datos</vt:lpstr>
      <vt:lpstr>Creación de una base de datos</vt:lpstr>
      <vt:lpstr>Insertar un documento</vt:lpstr>
      <vt:lpstr>Consultar los documentos</vt:lpstr>
      <vt:lpstr>Consultar los documentos</vt:lpstr>
      <vt:lpstr>Actualizar un documento</vt:lpstr>
      <vt:lpstr>Eliminar un documento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Ejercicio Fácil</vt:lpstr>
      <vt:lpstr>Ejercicio</vt:lpstr>
      <vt:lpstr>Creación de la base</vt:lpstr>
      <vt:lpstr>Creación de la colección</vt:lpstr>
      <vt:lpstr>Buscar documento</vt:lpstr>
      <vt:lpstr> Evaluación</vt:lpstr>
      <vt:lpstr>ENUNCIADO DEL PROBLEMA</vt:lpstr>
      <vt:lpstr>Diseño</vt:lpstr>
      <vt:lpstr>Consultas frecuentes sobre la BD</vt:lpstr>
      <vt:lpstr>Crear una colección</vt:lpstr>
      <vt:lpstr>Modelo físico de usuarios</vt:lpstr>
      <vt:lpstr>Modelo físico de usuarios</vt:lpstr>
      <vt:lpstr>Insertado de datos en usuarios</vt:lpstr>
      <vt:lpstr>Consultas sobre usuarios</vt:lpstr>
      <vt:lpstr>Modelo físico de usuarios</vt:lpstr>
      <vt:lpstr>Insertado de datos en usuarios</vt:lpstr>
      <vt:lpstr>Consultas sobre usuarios</vt:lpstr>
      <vt:lpstr>Modelo físico de usuarios</vt:lpstr>
      <vt:lpstr>Insertado de datos en usuarios</vt:lpstr>
      <vt:lpstr>Modelo físico de las noticias</vt:lpstr>
      <vt:lpstr>Modelo físico de las noticias</vt:lpstr>
      <vt:lpstr>Modelo físico de las noticias</vt:lpstr>
      <vt:lpstr>Insertando datos en noticias e  indexando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MONGO DB</dc:title>
  <dc:creator>Daniela</dc:creator>
  <cp:lastModifiedBy>VOLDES S. A.</cp:lastModifiedBy>
  <cp:revision>16</cp:revision>
  <dcterms:created xsi:type="dcterms:W3CDTF">2020-01-20T02:46:39Z</dcterms:created>
  <dcterms:modified xsi:type="dcterms:W3CDTF">2020-01-30T19:07:12Z</dcterms:modified>
</cp:coreProperties>
</file>